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video" Target="../media/media13.mp4"/><Relationship Id="rId7" Type="http://schemas.openxmlformats.org/officeDocument/2006/relationships/image" Target="../media/image3.png"/><Relationship Id="rId2" Type="http://schemas.microsoft.com/office/2007/relationships/media" Target="../media/media13.mp4"/><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24.png"/><Relationship Id="rId2" Type="http://schemas.microsoft.com/office/2007/relationships/media" Target="../media/media14.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25.png"/><Relationship Id="rId2" Type="http://schemas.microsoft.com/office/2007/relationships/media" Target="../media/media15.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26.png"/><Relationship Id="rId2" Type="http://schemas.microsoft.com/office/2007/relationships/media" Target="../media/media16.mp4"/><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7.mp4"/><Relationship Id="rId7" Type="http://schemas.openxmlformats.org/officeDocument/2006/relationships/image" Target="../media/image27.png"/><Relationship Id="rId2" Type="http://schemas.microsoft.com/office/2007/relationships/media" Target="../media/media17.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oogle.github.io/googletest/" TargetMode="External"/><Relationship Id="rId3" Type="http://schemas.openxmlformats.org/officeDocument/2006/relationships/video" Target="../media/media18.mp4"/><Relationship Id="rId7" Type="http://schemas.openxmlformats.org/officeDocument/2006/relationships/hyperlink" Target="https://datatracker.ietf.org/doc/html/rfc2196" TargetMode="External"/><Relationship Id="rId2" Type="http://schemas.microsoft.com/office/2007/relationships/media" Target="../media/media18.mp4"/><Relationship Id="rId1" Type="http://schemas.openxmlformats.org/officeDocument/2006/relationships/tags" Target="../tags/tag15.xml"/><Relationship Id="rId6" Type="http://schemas.openxmlformats.org/officeDocument/2006/relationships/hyperlink" Target="https://wiki.sei.cmu.edu/confluence/display/c/SEI+CERT+Coding+Standards" TargetMode="External"/><Relationship Id="rId5" Type="http://schemas.openxmlformats.org/officeDocument/2006/relationships/notesSlide" Target="../notesSlides/notesSlide14.xml"/><Relationship Id="rId10" Type="http://schemas.openxmlformats.org/officeDocument/2006/relationships/image" Target="../media/image28.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9.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0.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1.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media/media8.mp4"/><Relationship Id="rId7" Type="http://schemas.openxmlformats.org/officeDocument/2006/relationships/image" Target="../media/image12.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John Schatzl</a:t>
            </a:r>
            <a:endParaRPr dirty="0"/>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r>
              <a:rPr lang="en-US" sz="1850" i="1" dirty="0"/>
              <a:t>Implementation Guidelines and Future Recommendations</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Video 11">
            <a:hlinkClick r:id="" action="ppaction://media"/>
            <a:extLst>
              <a:ext uri="{FF2B5EF4-FFF2-40B4-BE49-F238E27FC236}">
                <a16:creationId xmlns:a16="http://schemas.microsoft.com/office/drawing/2014/main" id="{B86AC9AD-D113-94A9-F2AF-EED54D29E2D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87"/>
    </mc:Choice>
    <mc:Fallback>
      <p:transition spd="slow" advTm="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1AE8-519F-5372-4400-E2BC9FB60209}"/>
              </a:ext>
            </a:extLst>
          </p:cNvPr>
          <p:cNvSpPr>
            <a:spLocks noGrp="1"/>
          </p:cNvSpPr>
          <p:nvPr>
            <p:ph type="title"/>
          </p:nvPr>
        </p:nvSpPr>
        <p:spPr/>
        <p:txBody>
          <a:bodyPr/>
          <a:lstStyle/>
          <a:p>
            <a:r>
              <a:rPr lang="en-US" dirty="0"/>
              <a:t>Unit Testing</a:t>
            </a:r>
          </a:p>
        </p:txBody>
      </p:sp>
      <p:sp>
        <p:nvSpPr>
          <p:cNvPr id="5" name="Title 1">
            <a:extLst>
              <a:ext uri="{FF2B5EF4-FFF2-40B4-BE49-F238E27FC236}">
                <a16:creationId xmlns:a16="http://schemas.microsoft.com/office/drawing/2014/main" id="{8D1B1C2F-B728-8A19-8200-F47BB93A9CE8}"/>
              </a:ext>
            </a:extLst>
          </p:cNvPr>
          <p:cNvSpPr txBox="1">
            <a:spLocks/>
          </p:cNvSpPr>
          <p:nvPr/>
        </p:nvSpPr>
        <p:spPr>
          <a:xfrm>
            <a:off x="6729985" y="2423159"/>
            <a:ext cx="4928616" cy="27432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t>To verify that memory is properly allocated and deallocated when using a smart pointer.</a:t>
            </a:r>
          </a:p>
          <a:p>
            <a:endParaRPr lang="en-US" sz="2800" dirty="0"/>
          </a:p>
          <a:p>
            <a:r>
              <a:rPr lang="en-US" sz="2800" dirty="0"/>
              <a:t>Also helps to test with other object types, not just vector.</a:t>
            </a:r>
          </a:p>
        </p:txBody>
      </p:sp>
      <p:pic>
        <p:nvPicPr>
          <p:cNvPr id="7" name="Picture 6" descr="A screenshot of a computer&#10;&#10;AI-generated content may be incorrect.">
            <a:extLst>
              <a:ext uri="{FF2B5EF4-FFF2-40B4-BE49-F238E27FC236}">
                <a16:creationId xmlns:a16="http://schemas.microsoft.com/office/drawing/2014/main" id="{BA60DEF9-5AD4-102D-BC2B-81DE86CF77CF}"/>
              </a:ext>
            </a:extLst>
          </p:cNvPr>
          <p:cNvPicPr>
            <a:picLocks noChangeAspect="1"/>
          </p:cNvPicPr>
          <p:nvPr/>
        </p:nvPicPr>
        <p:blipFill>
          <a:blip r:embed="rId4"/>
          <a:stretch>
            <a:fillRect/>
          </a:stretch>
        </p:blipFill>
        <p:spPr>
          <a:xfrm>
            <a:off x="89667" y="2423160"/>
            <a:ext cx="6448293" cy="4259256"/>
          </a:xfrm>
          <a:prstGeom prst="rect">
            <a:avLst/>
          </a:prstGeom>
        </p:spPr>
      </p:pic>
      <p:sp>
        <p:nvSpPr>
          <p:cNvPr id="8" name="Title 1">
            <a:extLst>
              <a:ext uri="{FF2B5EF4-FFF2-40B4-BE49-F238E27FC236}">
                <a16:creationId xmlns:a16="http://schemas.microsoft.com/office/drawing/2014/main" id="{25685D65-5B74-C766-F762-ED474FA0F5D0}"/>
              </a:ext>
            </a:extLst>
          </p:cNvPr>
          <p:cNvSpPr txBox="1">
            <a:spLocks/>
          </p:cNvSpPr>
          <p:nvPr/>
        </p:nvSpPr>
        <p:spPr>
          <a:xfrm>
            <a:off x="-585500" y="1130131"/>
            <a:ext cx="7388636"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Unit Test - </a:t>
            </a:r>
            <a:r>
              <a:rPr lang="en-US" sz="2400" dirty="0" err="1"/>
              <a:t>MemoryAllocationDeallocation</a:t>
            </a:r>
            <a:endParaRPr lang="en-US" sz="2400" dirty="0"/>
          </a:p>
        </p:txBody>
      </p:sp>
      <p:pic>
        <p:nvPicPr>
          <p:cNvPr id="11" name="Video 10">
            <a:hlinkClick r:id="" action="ppaction://media"/>
            <a:extLst>
              <a:ext uri="{FF2B5EF4-FFF2-40B4-BE49-F238E27FC236}">
                <a16:creationId xmlns:a16="http://schemas.microsoft.com/office/drawing/2014/main" id="{358F1CB0-E8D2-78B6-3D3C-AF85237062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1361000"/>
      </p:ext>
    </p:extLst>
  </p:cSld>
  <p:clrMapOvr>
    <a:masterClrMapping/>
  </p:clrMapOvr>
  <mc:AlternateContent xmlns:mc="http://schemas.openxmlformats.org/markup-compatibility/2006">
    <mc:Choice xmlns:p14="http://schemas.microsoft.com/office/powerpoint/2010/main" Requires="p14">
      <p:transition spd="slow" p14:dur="2000" advTm="37078"/>
    </mc:Choice>
    <mc:Fallback>
      <p:transition spd="slow" advTm="37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BFF9-7440-8657-32B8-8022169B648F}"/>
              </a:ext>
            </a:extLst>
          </p:cNvPr>
          <p:cNvSpPr>
            <a:spLocks noGrp="1"/>
          </p:cNvSpPr>
          <p:nvPr>
            <p:ph type="title"/>
          </p:nvPr>
        </p:nvSpPr>
        <p:spPr/>
        <p:txBody>
          <a:bodyPr/>
          <a:lstStyle/>
          <a:p>
            <a:r>
              <a:rPr lang="en-US" dirty="0"/>
              <a:t>Unit Testing</a:t>
            </a:r>
          </a:p>
        </p:txBody>
      </p:sp>
      <p:sp>
        <p:nvSpPr>
          <p:cNvPr id="3" name="Title 1">
            <a:extLst>
              <a:ext uri="{FF2B5EF4-FFF2-40B4-BE49-F238E27FC236}">
                <a16:creationId xmlns:a16="http://schemas.microsoft.com/office/drawing/2014/main" id="{9D53CBDC-7288-FCE0-4795-0CF25CE7560E}"/>
              </a:ext>
            </a:extLst>
          </p:cNvPr>
          <p:cNvSpPr txBox="1">
            <a:spLocks/>
          </p:cNvSpPr>
          <p:nvPr/>
        </p:nvSpPr>
        <p:spPr>
          <a:xfrm>
            <a:off x="2742398" y="1668506"/>
            <a:ext cx="8610600"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To verify that a use-after-free error is prevented.</a:t>
            </a:r>
          </a:p>
        </p:txBody>
      </p:sp>
      <p:pic>
        <p:nvPicPr>
          <p:cNvPr id="5" name="Picture 4" descr="A screenshot of a computer&#10;&#10;AI-generated content may be incorrect.">
            <a:extLst>
              <a:ext uri="{FF2B5EF4-FFF2-40B4-BE49-F238E27FC236}">
                <a16:creationId xmlns:a16="http://schemas.microsoft.com/office/drawing/2014/main" id="{D3193226-26B3-BC29-EF7A-21571BD8FCAF}"/>
              </a:ext>
            </a:extLst>
          </p:cNvPr>
          <p:cNvPicPr>
            <a:picLocks noChangeAspect="1"/>
          </p:cNvPicPr>
          <p:nvPr/>
        </p:nvPicPr>
        <p:blipFill>
          <a:blip r:embed="rId4"/>
          <a:stretch>
            <a:fillRect/>
          </a:stretch>
        </p:blipFill>
        <p:spPr>
          <a:xfrm>
            <a:off x="456413" y="2839453"/>
            <a:ext cx="6697198" cy="3733235"/>
          </a:xfrm>
          <a:prstGeom prst="rect">
            <a:avLst/>
          </a:prstGeom>
        </p:spPr>
      </p:pic>
      <p:sp>
        <p:nvSpPr>
          <p:cNvPr id="6" name="Title 1">
            <a:extLst>
              <a:ext uri="{FF2B5EF4-FFF2-40B4-BE49-F238E27FC236}">
                <a16:creationId xmlns:a16="http://schemas.microsoft.com/office/drawing/2014/main" id="{AA8CDD5E-D221-6D7A-EDA2-CA76780ADE7F}"/>
              </a:ext>
            </a:extLst>
          </p:cNvPr>
          <p:cNvSpPr txBox="1">
            <a:spLocks/>
          </p:cNvSpPr>
          <p:nvPr/>
        </p:nvSpPr>
        <p:spPr>
          <a:xfrm>
            <a:off x="616834" y="1155399"/>
            <a:ext cx="4097927"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t>Unit Test - </a:t>
            </a:r>
            <a:r>
              <a:rPr lang="en-US" sz="2800" dirty="0" err="1"/>
              <a:t>UseAfterFree</a:t>
            </a:r>
            <a:endParaRPr lang="en-US" sz="2800" dirty="0"/>
          </a:p>
        </p:txBody>
      </p:sp>
      <p:sp>
        <p:nvSpPr>
          <p:cNvPr id="4" name="TextBox 3">
            <a:extLst>
              <a:ext uri="{FF2B5EF4-FFF2-40B4-BE49-F238E27FC236}">
                <a16:creationId xmlns:a16="http://schemas.microsoft.com/office/drawing/2014/main" id="{7F72696E-8019-C5FD-2437-EA71E79326B3}"/>
              </a:ext>
            </a:extLst>
          </p:cNvPr>
          <p:cNvSpPr txBox="1"/>
          <p:nvPr/>
        </p:nvSpPr>
        <p:spPr>
          <a:xfrm>
            <a:off x="8165592" y="3108960"/>
            <a:ext cx="3035808" cy="738664"/>
          </a:xfrm>
          <a:prstGeom prst="rect">
            <a:avLst/>
          </a:prstGeom>
          <a:noFill/>
        </p:spPr>
        <p:txBody>
          <a:bodyPr wrap="square" rtlCol="0">
            <a:spAutoFit/>
          </a:bodyPr>
          <a:lstStyle/>
          <a:p>
            <a:r>
              <a:rPr lang="en-US" dirty="0">
                <a:solidFill>
                  <a:schemeClr val="bg1"/>
                </a:solidFill>
              </a:rPr>
              <a:t>Also good to test with other methods of the deallocated object, not just at()</a:t>
            </a:r>
          </a:p>
        </p:txBody>
      </p:sp>
      <p:pic>
        <p:nvPicPr>
          <p:cNvPr id="9" name="Video 8">
            <a:hlinkClick r:id="" action="ppaction://media"/>
            <a:extLst>
              <a:ext uri="{FF2B5EF4-FFF2-40B4-BE49-F238E27FC236}">
                <a16:creationId xmlns:a16="http://schemas.microsoft.com/office/drawing/2014/main" id="{C01BD87C-7DCF-474F-FC90-1CAAAB8E9A8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1637024"/>
      </p:ext>
    </p:extLst>
  </p:cSld>
  <p:clrMapOvr>
    <a:masterClrMapping/>
  </p:clrMapOvr>
  <mc:AlternateContent xmlns:mc="http://schemas.openxmlformats.org/markup-compatibility/2006">
    <mc:Choice xmlns:p14="http://schemas.microsoft.com/office/powerpoint/2010/main" Requires="p14">
      <p:transition spd="slow" p14:dur="2000" advTm="31792"/>
    </mc:Choice>
    <mc:Fallback>
      <p:transition spd="slow" advTm="3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CC97-42B4-9BF0-B6AC-866308F939B1}"/>
              </a:ext>
            </a:extLst>
          </p:cNvPr>
          <p:cNvSpPr>
            <a:spLocks noGrp="1"/>
          </p:cNvSpPr>
          <p:nvPr>
            <p:ph type="title"/>
          </p:nvPr>
        </p:nvSpPr>
        <p:spPr/>
        <p:txBody>
          <a:bodyPr/>
          <a:lstStyle/>
          <a:p>
            <a:r>
              <a:rPr lang="en-US" dirty="0"/>
              <a:t>Unit Testing</a:t>
            </a:r>
          </a:p>
        </p:txBody>
      </p:sp>
      <p:sp>
        <p:nvSpPr>
          <p:cNvPr id="3" name="Title 1">
            <a:extLst>
              <a:ext uri="{FF2B5EF4-FFF2-40B4-BE49-F238E27FC236}">
                <a16:creationId xmlns:a16="http://schemas.microsoft.com/office/drawing/2014/main" id="{162C67EF-A14E-29AE-BC0B-98F078FEEA28}"/>
              </a:ext>
            </a:extLst>
          </p:cNvPr>
          <p:cNvSpPr txBox="1">
            <a:spLocks/>
          </p:cNvSpPr>
          <p:nvPr/>
        </p:nvSpPr>
        <p:spPr>
          <a:xfrm>
            <a:off x="1234346" y="1026501"/>
            <a:ext cx="4690966"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Unit Test - </a:t>
            </a:r>
            <a:r>
              <a:rPr lang="en-US" sz="3200" dirty="0" err="1"/>
              <a:t>DoubleFree</a:t>
            </a:r>
            <a:endParaRPr lang="en-US" sz="3200" dirty="0"/>
          </a:p>
        </p:txBody>
      </p:sp>
      <p:pic>
        <p:nvPicPr>
          <p:cNvPr id="5" name="Picture 4" descr="A screenshot of a computer&#10;&#10;AI-generated content may be incorrect.">
            <a:extLst>
              <a:ext uri="{FF2B5EF4-FFF2-40B4-BE49-F238E27FC236}">
                <a16:creationId xmlns:a16="http://schemas.microsoft.com/office/drawing/2014/main" id="{E6A22C5D-70F4-25E2-E992-0BD363456770}"/>
              </a:ext>
            </a:extLst>
          </p:cNvPr>
          <p:cNvPicPr>
            <a:picLocks noChangeAspect="1"/>
          </p:cNvPicPr>
          <p:nvPr/>
        </p:nvPicPr>
        <p:blipFill>
          <a:blip r:embed="rId4"/>
          <a:stretch>
            <a:fillRect/>
          </a:stretch>
        </p:blipFill>
        <p:spPr>
          <a:xfrm>
            <a:off x="456413" y="2593780"/>
            <a:ext cx="7137920" cy="3978908"/>
          </a:xfrm>
          <a:prstGeom prst="rect">
            <a:avLst/>
          </a:prstGeom>
        </p:spPr>
      </p:pic>
      <p:sp>
        <p:nvSpPr>
          <p:cNvPr id="6" name="Title 1">
            <a:extLst>
              <a:ext uri="{FF2B5EF4-FFF2-40B4-BE49-F238E27FC236}">
                <a16:creationId xmlns:a16="http://schemas.microsoft.com/office/drawing/2014/main" id="{9047E8A1-1FFD-815C-A601-B8B6A23A2D01}"/>
              </a:ext>
            </a:extLst>
          </p:cNvPr>
          <p:cNvSpPr txBox="1">
            <a:spLocks/>
          </p:cNvSpPr>
          <p:nvPr/>
        </p:nvSpPr>
        <p:spPr>
          <a:xfrm>
            <a:off x="7402535" y="2365146"/>
            <a:ext cx="4690966" cy="174965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t>To verify that a double free error is prevented.</a:t>
            </a:r>
          </a:p>
          <a:p>
            <a:endParaRPr lang="en-US" sz="2000" dirty="0"/>
          </a:p>
          <a:p>
            <a:r>
              <a:rPr lang="en-US" sz="2000" dirty="0"/>
              <a:t>Test with different types of smart pointers and objects.</a:t>
            </a:r>
          </a:p>
        </p:txBody>
      </p:sp>
      <p:pic>
        <p:nvPicPr>
          <p:cNvPr id="7" name="Video 6">
            <a:hlinkClick r:id="" action="ppaction://media"/>
            <a:extLst>
              <a:ext uri="{FF2B5EF4-FFF2-40B4-BE49-F238E27FC236}">
                <a16:creationId xmlns:a16="http://schemas.microsoft.com/office/drawing/2014/main" id="{46AA2F33-205C-7BCF-1E31-EF7D19BAE69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6386612"/>
      </p:ext>
    </p:extLst>
  </p:cSld>
  <p:clrMapOvr>
    <a:masterClrMapping/>
  </p:clrMapOvr>
  <mc:AlternateContent xmlns:mc="http://schemas.openxmlformats.org/markup-compatibility/2006">
    <mc:Choice xmlns:p14="http://schemas.microsoft.com/office/powerpoint/2010/main" Requires="p14">
      <p:transition spd="slow" p14:dur="2000" advTm="26104"/>
    </mc:Choice>
    <mc:Fallback>
      <p:transition spd="slow" advTm="26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3360075" y="19634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4033175" y="1178978"/>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012DAE45-CC08-E932-E555-47EC8684F0AC}"/>
              </a:ext>
            </a:extLst>
          </p:cNvPr>
          <p:cNvSpPr txBox="1"/>
          <p:nvPr/>
        </p:nvSpPr>
        <p:spPr>
          <a:xfrm>
            <a:off x="258481" y="2305615"/>
            <a:ext cx="3438144" cy="2246769"/>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Build Stage</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Verify and Test Stage</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Deploy Stage</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Monitor and Detect Stage</a:t>
            </a:r>
          </a:p>
          <a:p>
            <a:pPr marL="285750" indent="-285750">
              <a:buFont typeface="Courier New" panose="02070309020205020404" pitchFamily="49" charset="0"/>
              <a:buChar char="o"/>
            </a:pPr>
            <a:endParaRPr lang="en-US" dirty="0">
              <a:solidFill>
                <a:schemeClr val="bg1"/>
              </a:solidFill>
            </a:endParaRPr>
          </a:p>
          <a:p>
            <a:pPr marL="285750" indent="-285750">
              <a:buFont typeface="Courier New" panose="02070309020205020404" pitchFamily="49" charset="0"/>
              <a:buChar char="o"/>
            </a:pPr>
            <a:r>
              <a:rPr lang="en-US" dirty="0">
                <a:solidFill>
                  <a:schemeClr val="bg1"/>
                </a:solidFill>
              </a:rPr>
              <a:t>Respond Stage</a:t>
            </a:r>
          </a:p>
          <a:p>
            <a:pPr marL="285750" indent="-285750">
              <a:buFont typeface="Courier New" panose="02070309020205020404" pitchFamily="49" charset="0"/>
              <a:buChar char="o"/>
            </a:pPr>
            <a:endParaRPr lang="en-US" dirty="0">
              <a:solidFill>
                <a:schemeClr val="bg1"/>
              </a:solidFill>
            </a:endParaRPr>
          </a:p>
        </p:txBody>
      </p:sp>
      <p:pic>
        <p:nvPicPr>
          <p:cNvPr id="4" name="Video 3">
            <a:hlinkClick r:id="" action="ppaction://media"/>
            <a:extLst>
              <a:ext uri="{FF2B5EF4-FFF2-40B4-BE49-F238E27FC236}">
                <a16:creationId xmlns:a16="http://schemas.microsoft.com/office/drawing/2014/main" id="{40571F55-443F-DFDF-C0EC-A38E82C27BE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21"/>
    </mc:Choice>
    <mc:Fallback>
      <p:transition spd="slow" advTm="27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706974" y="1736901"/>
            <a:ext cx="10820400" cy="4947363"/>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sz="1400" dirty="0"/>
              <a:t>The </a:t>
            </a:r>
            <a:r>
              <a:rPr lang="en-US" sz="1400" dirty="0" err="1"/>
              <a:t>DevSecOps</a:t>
            </a:r>
            <a:r>
              <a:rPr lang="en-US" sz="1400" dirty="0"/>
              <a:t> pipeline represents a continuous cycle of building, testing, deploying, and monitoring software, with security integrated at every stage. This approach ensures that security it not an afterthought but an integral part of the development process.</a:t>
            </a:r>
          </a:p>
          <a:p>
            <a:pPr marL="685800" lvl="1" indent="-228600" algn="l" rtl="0">
              <a:lnSpc>
                <a:spcPct val="90000"/>
              </a:lnSpc>
              <a:spcBef>
                <a:spcPts val="500"/>
              </a:spcBef>
              <a:spcAft>
                <a:spcPts val="0"/>
              </a:spcAft>
              <a:buClr>
                <a:schemeClr val="lt1"/>
              </a:buClr>
              <a:buSzPts val="2000"/>
              <a:buChar char="•"/>
            </a:pPr>
            <a:r>
              <a:rPr lang="en-US" sz="1400" dirty="0"/>
              <a:t>Tools</a:t>
            </a:r>
          </a:p>
          <a:p>
            <a:pPr marL="1143000" lvl="2" indent="-228600">
              <a:buSzPts val="2000"/>
            </a:pPr>
            <a:r>
              <a:rPr lang="en-US" sz="1400" dirty="0"/>
              <a:t>Threat Modeling Tools</a:t>
            </a:r>
          </a:p>
          <a:p>
            <a:pPr marL="1600200" lvl="3" indent="-228600">
              <a:buSzPts val="2000"/>
            </a:pPr>
            <a:r>
              <a:rPr lang="en-US" sz="1400" dirty="0"/>
              <a:t>National Vulnerability Database</a:t>
            </a:r>
          </a:p>
          <a:p>
            <a:pPr marL="1600200" lvl="3" indent="-228600">
              <a:buSzPts val="2000"/>
            </a:pPr>
            <a:r>
              <a:rPr lang="en-US" sz="1400" dirty="0"/>
              <a:t>Common Vulnerabilities and Exposures</a:t>
            </a:r>
          </a:p>
          <a:p>
            <a:pPr marL="1143000" lvl="2" indent="-228600">
              <a:buSzPts val="2000"/>
            </a:pPr>
            <a:r>
              <a:rPr lang="en-US" sz="1400" dirty="0"/>
              <a:t>Static Analysis Tools</a:t>
            </a:r>
          </a:p>
          <a:p>
            <a:pPr marL="1600200" lvl="3" indent="-228600">
              <a:buSzPts val="2000"/>
            </a:pPr>
            <a:r>
              <a:rPr lang="en-US" sz="1400" dirty="0"/>
              <a:t>SonarQube, Coverity, Clang Static Analyzer</a:t>
            </a:r>
          </a:p>
          <a:p>
            <a:pPr marL="1600200" lvl="3" indent="-228600">
              <a:buSzPts val="2000"/>
            </a:pPr>
            <a:r>
              <a:rPr lang="en-US" sz="1400" dirty="0"/>
              <a:t>Static Application Security Testing</a:t>
            </a:r>
          </a:p>
          <a:p>
            <a:pPr marL="1143000" lvl="2" indent="-228600">
              <a:buSzPts val="2000"/>
            </a:pPr>
            <a:r>
              <a:rPr lang="en-US" sz="1400" dirty="0"/>
              <a:t>Dependency Checkers</a:t>
            </a:r>
          </a:p>
          <a:p>
            <a:pPr marL="1600200" lvl="3" indent="-228600">
              <a:buSzPts val="2000"/>
            </a:pPr>
            <a:r>
              <a:rPr lang="en-US" sz="1400" dirty="0"/>
              <a:t>OWASP Dependency Check</a:t>
            </a:r>
          </a:p>
          <a:p>
            <a:pPr marL="1143000" lvl="2" indent="-228600">
              <a:buSzPts val="2000"/>
            </a:pPr>
            <a:r>
              <a:rPr lang="en-US" sz="1400" dirty="0"/>
              <a:t>Dynamic Analysis Tools</a:t>
            </a:r>
          </a:p>
          <a:p>
            <a:pPr marL="1600200" lvl="3" indent="-228600">
              <a:buSzPts val="2000"/>
            </a:pPr>
            <a:r>
              <a:rPr lang="en-US" sz="1400" dirty="0" err="1"/>
              <a:t>Valgrind</a:t>
            </a:r>
            <a:r>
              <a:rPr lang="en-US" sz="1400" dirty="0"/>
              <a:t>, </a:t>
            </a:r>
            <a:r>
              <a:rPr lang="en-US" sz="1400" dirty="0" err="1"/>
              <a:t>AddressSanitizer</a:t>
            </a:r>
            <a:endParaRPr lang="en-US" sz="1400" dirty="0"/>
          </a:p>
          <a:p>
            <a:pPr marL="1143000" lvl="2" indent="-228600">
              <a:buSzPts val="2000"/>
            </a:pPr>
            <a:r>
              <a:rPr lang="en-US" sz="1400" dirty="0"/>
              <a:t>Configuration Management</a:t>
            </a:r>
          </a:p>
          <a:p>
            <a:pPr marL="1600200" lvl="3" indent="-228600">
              <a:buSzPts val="2000"/>
            </a:pPr>
            <a:r>
              <a:rPr lang="en-US" sz="1400" dirty="0"/>
              <a:t>Ansible, Puppet</a:t>
            </a:r>
          </a:p>
          <a:p>
            <a:pPr marL="1143000" lvl="2" indent="-228600">
              <a:buSzPts val="2000"/>
            </a:pPr>
            <a:r>
              <a:rPr lang="en-US" sz="1400" dirty="0"/>
              <a:t>Security Information and Event Management</a:t>
            </a:r>
          </a:p>
          <a:p>
            <a:pPr marL="1600200" lvl="3" indent="-228600">
              <a:buSzPts val="2000"/>
            </a:pPr>
            <a:r>
              <a:rPr lang="en-US" sz="1400" dirty="0"/>
              <a:t>Splunk, </a:t>
            </a:r>
            <a:r>
              <a:rPr lang="en-US" sz="1400" dirty="0" err="1"/>
              <a:t>QRadar</a:t>
            </a:r>
            <a:endParaRPr lang="en-US" sz="1400" dirty="0"/>
          </a:p>
          <a:p>
            <a:pPr marL="1143000" lvl="2" indent="-228600">
              <a:buSzPts val="2000"/>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61340B7B-B5B6-6806-A8A0-C091CF96562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876"/>
    </mc:Choice>
    <mc:Fallback>
      <p:transition spd="slow" advTm="34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54102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Problems</a:t>
            </a:r>
          </a:p>
          <a:p>
            <a:pPr marL="685800" lvl="1" indent="-228600">
              <a:spcBef>
                <a:spcPts val="0"/>
              </a:spcBef>
              <a:buSzPts val="2000"/>
            </a:pPr>
            <a:r>
              <a:rPr lang="en-US" dirty="0"/>
              <a:t>Code Vulnerabilities</a:t>
            </a:r>
          </a:p>
          <a:p>
            <a:pPr marL="685800" lvl="1" indent="-228600">
              <a:spcBef>
                <a:spcPts val="0"/>
              </a:spcBef>
              <a:buSzPts val="2000"/>
            </a:pPr>
            <a:r>
              <a:rPr lang="en-US" dirty="0"/>
              <a:t>Lack of Standardization</a:t>
            </a:r>
          </a:p>
          <a:p>
            <a:pPr marL="685800" lvl="1" indent="-228600">
              <a:spcBef>
                <a:spcPts val="0"/>
              </a:spcBef>
              <a:buSzPts val="2000"/>
            </a:pPr>
            <a:r>
              <a:rPr lang="en-US" dirty="0"/>
              <a:t>Inadequate Security Automation</a:t>
            </a:r>
          </a:p>
          <a:p>
            <a:pPr marL="685800" lvl="1" indent="-228600">
              <a:spcBef>
                <a:spcPts val="0"/>
              </a:spcBef>
              <a:buSzPts val="2000"/>
            </a:pPr>
            <a:r>
              <a:rPr lang="en-US" dirty="0"/>
              <a:t>Lack of Security Awareness</a:t>
            </a:r>
          </a:p>
          <a:p>
            <a:pPr marL="685800" lvl="1" indent="-228600">
              <a:spcBef>
                <a:spcPts val="0"/>
              </a:spcBef>
              <a:buSzPts val="2000"/>
            </a:pPr>
            <a:endParaRPr lang="en-US" dirty="0"/>
          </a:p>
          <a:p>
            <a:pPr marL="228600" indent="-228600">
              <a:spcBef>
                <a:spcPts val="0"/>
              </a:spcBef>
              <a:buSzPts val="2000"/>
            </a:pPr>
            <a:r>
              <a:rPr lang="en-US" dirty="0"/>
              <a:t>Solutions</a:t>
            </a:r>
          </a:p>
          <a:p>
            <a:pPr marL="685800" lvl="1" indent="-228600">
              <a:spcBef>
                <a:spcPts val="0"/>
              </a:spcBef>
              <a:buSzPts val="2000"/>
            </a:pPr>
            <a:r>
              <a:rPr lang="en-US" dirty="0"/>
              <a:t>Implement Secure Coding Standards</a:t>
            </a:r>
          </a:p>
          <a:p>
            <a:pPr marL="685800" lvl="1" indent="-228600">
              <a:spcBef>
                <a:spcPts val="0"/>
              </a:spcBef>
              <a:buSzPts val="2000"/>
            </a:pPr>
            <a:r>
              <a:rPr lang="en-US" dirty="0"/>
              <a:t>Automate Security Checks</a:t>
            </a:r>
          </a:p>
          <a:p>
            <a:pPr marL="685800" lvl="1" indent="-228600">
              <a:spcBef>
                <a:spcPts val="0"/>
              </a:spcBef>
              <a:buSzPts val="2000"/>
            </a:pPr>
            <a:r>
              <a:rPr lang="en-US" dirty="0"/>
              <a:t>Increase Security Awareness</a:t>
            </a:r>
          </a:p>
          <a:p>
            <a:pPr marL="685800" lvl="1" indent="-228600">
              <a:spcBef>
                <a:spcPts val="0"/>
              </a:spcBef>
              <a:buSzPts val="2000"/>
            </a:pPr>
            <a:r>
              <a:rPr lang="en-US" dirty="0"/>
              <a:t>Prioritize Remediation</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87391F59-9B1F-6063-8D08-793D32C72FD9}"/>
              </a:ext>
            </a:extLst>
          </p:cNvPr>
          <p:cNvSpPr txBox="1">
            <a:spLocks/>
          </p:cNvSpPr>
          <p:nvPr/>
        </p:nvSpPr>
        <p:spPr>
          <a:xfrm>
            <a:off x="5673874" y="2194560"/>
            <a:ext cx="54102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dirty="0"/>
              <a:t>Benefits</a:t>
            </a:r>
          </a:p>
          <a:p>
            <a:pPr marL="685800" lvl="1" indent="-228600">
              <a:spcBef>
                <a:spcPts val="0"/>
              </a:spcBef>
              <a:buSzPts val="2000"/>
            </a:pPr>
            <a:r>
              <a:rPr lang="en-US" dirty="0"/>
              <a:t>Reduced risk of security breaches</a:t>
            </a:r>
          </a:p>
          <a:p>
            <a:pPr marL="685800" lvl="1" indent="-228600">
              <a:spcBef>
                <a:spcPts val="0"/>
              </a:spcBef>
              <a:buSzPts val="2000"/>
            </a:pPr>
            <a:r>
              <a:rPr lang="en-US" dirty="0"/>
              <a:t>Improved code quality and security</a:t>
            </a:r>
          </a:p>
          <a:p>
            <a:pPr marL="685800" lvl="1" indent="-228600">
              <a:spcBef>
                <a:spcPts val="0"/>
              </a:spcBef>
              <a:buSzPts val="2000"/>
            </a:pPr>
            <a:r>
              <a:rPr lang="en-US" dirty="0"/>
              <a:t>Increased developer productivity</a:t>
            </a:r>
          </a:p>
          <a:p>
            <a:pPr marL="685800" lvl="1" indent="-228600">
              <a:spcBef>
                <a:spcPts val="0"/>
              </a:spcBef>
              <a:buSzPts val="2000"/>
            </a:pPr>
            <a:r>
              <a:rPr lang="en-US" dirty="0"/>
              <a:t>Enhanced reputation and customer trust</a:t>
            </a:r>
          </a:p>
          <a:p>
            <a:pPr marL="685800" lvl="1" indent="-228600">
              <a:spcBef>
                <a:spcPts val="0"/>
              </a:spcBef>
              <a:buSzPts val="2000"/>
            </a:pPr>
            <a:endParaRPr lang="en-US" dirty="0"/>
          </a:p>
          <a:p>
            <a:pPr marL="228600" indent="-228600">
              <a:spcBef>
                <a:spcPts val="0"/>
              </a:spcBef>
              <a:buSzPts val="2000"/>
            </a:pPr>
            <a:r>
              <a:rPr lang="en-US" dirty="0"/>
              <a:t>Risks</a:t>
            </a:r>
          </a:p>
          <a:p>
            <a:pPr marL="685800" lvl="1" indent="-228600">
              <a:spcBef>
                <a:spcPts val="0"/>
              </a:spcBef>
              <a:buSzPts val="2000"/>
            </a:pPr>
            <a:r>
              <a:rPr lang="en-US" dirty="0"/>
              <a:t>Implementation costs and effort</a:t>
            </a:r>
          </a:p>
          <a:p>
            <a:pPr marL="685800" lvl="1" indent="-228600">
              <a:spcBef>
                <a:spcPts val="0"/>
              </a:spcBef>
              <a:buSzPts val="2000"/>
            </a:pPr>
            <a:r>
              <a:rPr lang="en-US" dirty="0"/>
              <a:t>Potential disruption to existing development processes</a:t>
            </a:r>
          </a:p>
          <a:p>
            <a:pPr marL="685800" lvl="1" indent="-228600">
              <a:spcBef>
                <a:spcPts val="0"/>
              </a:spcBef>
              <a:buSzPts val="2000"/>
            </a:pPr>
            <a:r>
              <a:rPr lang="en-US" dirty="0"/>
              <a:t>Resistance from developers who are not used to secure coding practices</a:t>
            </a:r>
          </a:p>
        </p:txBody>
      </p:sp>
      <p:pic>
        <p:nvPicPr>
          <p:cNvPr id="5" name="Video 4">
            <a:hlinkClick r:id="" action="ppaction://media"/>
            <a:extLst>
              <a:ext uri="{FF2B5EF4-FFF2-40B4-BE49-F238E27FC236}">
                <a16:creationId xmlns:a16="http://schemas.microsoft.com/office/drawing/2014/main" id="{09A7BBAD-D61F-E953-A6B3-BA97DBDDC7C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89"/>
    </mc:Choice>
    <mc:Fallback>
      <p:transition spd="slow" advTm="2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Gap Analysis</a:t>
            </a:r>
          </a:p>
          <a:p>
            <a:pPr marL="1600200" lvl="3" indent="-228600">
              <a:spcBef>
                <a:spcPts val="0"/>
              </a:spcBef>
            </a:pPr>
            <a:r>
              <a:rPr lang="en-US" sz="1200" dirty="0"/>
              <a:t>Primarily focuses on traditional coding vulnerabilities</a:t>
            </a:r>
          </a:p>
          <a:p>
            <a:pPr marL="2057400" lvl="4" indent="-228600">
              <a:spcBef>
                <a:spcPts val="0"/>
              </a:spcBef>
            </a:pPr>
            <a:r>
              <a:rPr lang="en-US" sz="1200" dirty="0"/>
              <a:t>Mobile Security</a:t>
            </a:r>
          </a:p>
          <a:p>
            <a:pPr marL="2057400" lvl="4" indent="-228600">
              <a:spcBef>
                <a:spcPts val="0"/>
              </a:spcBef>
            </a:pPr>
            <a:r>
              <a:rPr lang="en-US" sz="1200" dirty="0"/>
              <a:t>Cloud Security</a:t>
            </a:r>
          </a:p>
          <a:p>
            <a:pPr marL="2057400" lvl="4" indent="-228600">
              <a:spcBef>
                <a:spcPts val="0"/>
              </a:spcBef>
            </a:pPr>
            <a:r>
              <a:rPr lang="en-US" sz="1200" dirty="0"/>
              <a:t>AI/ML Security</a:t>
            </a:r>
          </a:p>
          <a:p>
            <a:pPr marL="1600200" lvl="3" indent="-228600">
              <a:spcBef>
                <a:spcPts val="0"/>
              </a:spcBef>
            </a:pPr>
            <a:r>
              <a:rPr lang="en-US" sz="1200" dirty="0"/>
              <a:t>Future-Proofing</a:t>
            </a:r>
          </a:p>
          <a:p>
            <a:pPr marL="2057400" lvl="4" indent="-228600">
              <a:spcBef>
                <a:spcPts val="0"/>
              </a:spcBef>
            </a:pPr>
            <a:r>
              <a:rPr lang="en-US" sz="1200" dirty="0"/>
              <a:t>Regularly review and update the policy</a:t>
            </a:r>
          </a:p>
          <a:p>
            <a:pPr marL="2057400" lvl="4" indent="-228600">
              <a:spcBef>
                <a:spcPts val="0"/>
              </a:spcBef>
            </a:pPr>
            <a:r>
              <a:rPr lang="en-US" sz="1200" dirty="0"/>
              <a:t>Adopt a risk-based approach</a:t>
            </a:r>
          </a:p>
          <a:p>
            <a:pPr marL="2057400" lvl="4" indent="-228600">
              <a:spcBef>
                <a:spcPts val="0"/>
              </a:spcBef>
            </a:pPr>
            <a:r>
              <a:rPr lang="en-US" sz="1200" dirty="0"/>
              <a:t>Incorporate security into the design phase</a:t>
            </a:r>
          </a:p>
          <a:p>
            <a:pPr marL="2057400" lvl="4" indent="-228600">
              <a:spcBef>
                <a:spcPts val="0"/>
              </a:spcBef>
            </a:pPr>
            <a:r>
              <a:rPr lang="en-US" sz="1200" dirty="0"/>
              <a:t>Promote a culture of security</a:t>
            </a:r>
          </a:p>
          <a:p>
            <a:pPr marL="2057400" lvl="4" indent="-228600">
              <a:spcBef>
                <a:spcPts val="0"/>
              </a:spcBef>
            </a:pPr>
            <a:endParaRPr lang="en-US" sz="1200" dirty="0"/>
          </a:p>
          <a:p>
            <a:pPr marL="1143000" lvl="2" indent="-228600">
              <a:spcBef>
                <a:spcPts val="0"/>
              </a:spcBef>
            </a:pPr>
            <a:r>
              <a:rPr lang="en-US" sz="1400" dirty="0"/>
              <a:t>Specific Recommendations</a:t>
            </a:r>
          </a:p>
          <a:p>
            <a:pPr marL="1600200" lvl="3" indent="-228600">
              <a:spcBef>
                <a:spcPts val="0"/>
              </a:spcBef>
            </a:pPr>
            <a:r>
              <a:rPr lang="en-US" sz="1200" dirty="0"/>
              <a:t>Develop a mobile security policy that addresses security considerations</a:t>
            </a:r>
          </a:p>
          <a:p>
            <a:pPr marL="1600200" lvl="3" indent="-228600">
              <a:spcBef>
                <a:spcPts val="0"/>
              </a:spcBef>
            </a:pPr>
            <a:r>
              <a:rPr lang="en-US" sz="1200" dirty="0"/>
              <a:t>Update the policy to include security measures for cloud environments</a:t>
            </a:r>
          </a:p>
          <a:p>
            <a:pPr marL="1600200" lvl="3" indent="-228600">
              <a:spcBef>
                <a:spcPts val="0"/>
              </a:spcBef>
            </a:pPr>
            <a:r>
              <a:rPr lang="en-US" sz="1200" dirty="0"/>
              <a:t>Research and incorporate security measures for AI/ML systems</a:t>
            </a:r>
          </a:p>
          <a:p>
            <a:pPr marL="1600200" lvl="3" indent="-228600">
              <a:spcBef>
                <a:spcPts val="0"/>
              </a:spcBef>
            </a:pPr>
            <a:r>
              <a:rPr lang="en-US" sz="1200" dirty="0"/>
              <a:t>Adopt industry recognized security standards (OWASP, NIST, SANS)</a:t>
            </a:r>
          </a:p>
          <a:p>
            <a:pPr marL="1371600" lvl="3" indent="0">
              <a:spcBef>
                <a:spcPts val="0"/>
              </a:spcBef>
              <a:buNone/>
            </a:pP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FE49C9DB-F0F7-531E-0967-4542A165356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791"/>
    </mc:Choice>
    <mc:Fallback>
      <p:transition spd="slow" advTm="40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sz="1600" dirty="0"/>
              <a:t>Key Takeaways</a:t>
            </a:r>
          </a:p>
          <a:p>
            <a:pPr marL="939800" lvl="1">
              <a:buSzPts val="2200"/>
            </a:pPr>
            <a:r>
              <a:rPr lang="en-US" sz="1600" dirty="0"/>
              <a:t>Security is an ongoing process</a:t>
            </a:r>
          </a:p>
          <a:p>
            <a:pPr marL="939800" lvl="1">
              <a:buSzPts val="2200"/>
            </a:pPr>
            <a:r>
              <a:rPr lang="en-US" sz="1600" dirty="0"/>
              <a:t>A comprehensive security policy is essential</a:t>
            </a:r>
          </a:p>
          <a:p>
            <a:pPr marL="939800" lvl="1">
              <a:buSzPts val="2200"/>
            </a:pPr>
            <a:r>
              <a:rPr lang="en-US" sz="1600" dirty="0"/>
              <a:t>Security should be integrated into every stage of the SDLC</a:t>
            </a:r>
          </a:p>
          <a:p>
            <a:pPr marL="939800" lvl="1">
              <a:buSzPts val="2200"/>
            </a:pPr>
            <a:r>
              <a:rPr lang="en-US" sz="1600" dirty="0"/>
              <a:t>Promote a culture of security within the development team</a:t>
            </a:r>
          </a:p>
          <a:p>
            <a:pPr marL="482600">
              <a:buSzPts val="2200"/>
            </a:pPr>
            <a:r>
              <a:rPr lang="en-US" sz="1800" dirty="0"/>
              <a:t>Call to Action</a:t>
            </a:r>
          </a:p>
          <a:p>
            <a:pPr marL="939800" lvl="1">
              <a:buSzPts val="2200"/>
            </a:pPr>
            <a:r>
              <a:rPr lang="en-US" sz="1600" dirty="0"/>
              <a:t>Encourage developers to familiarize themselves with the security policy</a:t>
            </a:r>
          </a:p>
          <a:p>
            <a:pPr marL="939800" lvl="1">
              <a:buSzPts val="2200"/>
            </a:pPr>
            <a:r>
              <a:rPr lang="en-US" sz="1600" dirty="0"/>
              <a:t>Report any potential vulnerabilities to the security team</a:t>
            </a:r>
          </a:p>
          <a:p>
            <a:pPr marL="939800" lvl="1">
              <a:buSzPts val="2200"/>
            </a:pPr>
            <a:endParaRPr lang="en-US" sz="1600" dirty="0"/>
          </a:p>
          <a:p>
            <a:pPr marL="482600">
              <a:buSzPts val="2200"/>
            </a:pPr>
            <a:r>
              <a:rPr lang="en-US" sz="1800" dirty="0"/>
              <a:t>Final Thoughts</a:t>
            </a:r>
            <a:endParaRPr sz="1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B4965809-425B-2DAC-6267-6FA2F815195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54"/>
    </mc:Choice>
    <mc:Fallback>
      <p:transition spd="slow" advTm="20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600" dirty="0"/>
              <a:t>CERT. (2023). SEI CERT Coding Standards. Retrieved from </a:t>
            </a:r>
            <a:r>
              <a:rPr lang="en-US" sz="1600" dirty="0">
                <a:hlinkClick r:id="rId6"/>
              </a:rPr>
              <a:t>https://wiki.sei.cmu.edu/confluence/display/c/SEI+CERT+Coding+Standards</a:t>
            </a:r>
            <a:endParaRPr lang="en-US" sz="1600" dirty="0"/>
          </a:p>
          <a:p>
            <a:pPr marL="0" lvl="0" indent="0" algn="l" rtl="0">
              <a:lnSpc>
                <a:spcPct val="90000"/>
              </a:lnSpc>
              <a:spcBef>
                <a:spcPts val="0"/>
              </a:spcBef>
              <a:spcAft>
                <a:spcPts val="0"/>
              </a:spcAft>
              <a:buClr>
                <a:schemeClr val="lt1"/>
              </a:buClr>
              <a:buSzPts val="2200"/>
              <a:buNone/>
            </a:pPr>
            <a:endParaRPr lang="en-US" sz="1600" dirty="0"/>
          </a:p>
          <a:p>
            <a:pPr marL="228600" lvl="0" indent="-228600" algn="l" rtl="0">
              <a:lnSpc>
                <a:spcPct val="90000"/>
              </a:lnSpc>
              <a:spcBef>
                <a:spcPts val="0"/>
              </a:spcBef>
              <a:spcAft>
                <a:spcPts val="0"/>
              </a:spcAft>
              <a:buClr>
                <a:schemeClr val="lt1"/>
              </a:buClr>
              <a:buSzPts val="2200"/>
              <a:buChar char="•"/>
            </a:pPr>
            <a:r>
              <a:rPr lang="en-US" sz="1600" dirty="0"/>
              <a:t>Schneier, B. (1996). Applied Cryptography: Protocols, Algorithms, and Source Code in C (2nd ed.). John Wiley &amp; Sons.</a:t>
            </a:r>
          </a:p>
          <a:p>
            <a:pPr marL="228600" lvl="0" indent="-228600" algn="l" rtl="0">
              <a:lnSpc>
                <a:spcPct val="90000"/>
              </a:lnSpc>
              <a:spcBef>
                <a:spcPts val="0"/>
              </a:spcBef>
              <a:spcAft>
                <a:spcPts val="0"/>
              </a:spcAft>
              <a:buClr>
                <a:schemeClr val="lt1"/>
              </a:buClr>
              <a:buSzPts val="2200"/>
              <a:buChar char="•"/>
            </a:pPr>
            <a:endParaRPr lang="en-US" sz="1600" dirty="0"/>
          </a:p>
          <a:p>
            <a:pPr marL="228600" lvl="0" indent="-228600" algn="l" rtl="0">
              <a:lnSpc>
                <a:spcPct val="90000"/>
              </a:lnSpc>
              <a:spcBef>
                <a:spcPts val="0"/>
              </a:spcBef>
              <a:spcAft>
                <a:spcPts val="0"/>
              </a:spcAft>
              <a:buClr>
                <a:schemeClr val="lt1"/>
              </a:buClr>
              <a:buSzPts val="2200"/>
              <a:buChar char="•"/>
            </a:pPr>
            <a:r>
              <a:rPr lang="en-US" sz="1600" dirty="0"/>
              <a:t>RFC 2196. (1997). Site Security Handbook. Retrieved from </a:t>
            </a:r>
            <a:r>
              <a:rPr lang="en-US" sz="1600" dirty="0">
                <a:hlinkClick r:id="rId7"/>
              </a:rPr>
              <a:t>https://datatracker.ietf.org/doc/html/rfc2196</a:t>
            </a:r>
            <a:endParaRPr lang="en-US" sz="1600" dirty="0"/>
          </a:p>
          <a:p>
            <a:pPr marL="228600" lvl="0" indent="-228600" algn="l" rtl="0">
              <a:lnSpc>
                <a:spcPct val="90000"/>
              </a:lnSpc>
              <a:spcBef>
                <a:spcPts val="0"/>
              </a:spcBef>
              <a:spcAft>
                <a:spcPts val="0"/>
              </a:spcAft>
              <a:buClr>
                <a:schemeClr val="lt1"/>
              </a:buClr>
              <a:buSzPts val="2200"/>
              <a:buChar char="•"/>
            </a:pPr>
            <a:endParaRPr lang="en-US" sz="1600" dirty="0"/>
          </a:p>
          <a:p>
            <a:pPr marL="228600" lvl="0" indent="-228600" algn="l" rtl="0">
              <a:lnSpc>
                <a:spcPct val="90000"/>
              </a:lnSpc>
              <a:spcBef>
                <a:spcPts val="0"/>
              </a:spcBef>
              <a:spcAft>
                <a:spcPts val="0"/>
              </a:spcAft>
              <a:buClr>
                <a:schemeClr val="lt1"/>
              </a:buClr>
              <a:buSzPts val="2200"/>
              <a:buChar char="•"/>
            </a:pPr>
            <a:r>
              <a:rPr lang="en-US" sz="1600" dirty="0"/>
              <a:t>Google Test. (2023). Google Test Documentation. Retrieved from </a:t>
            </a:r>
            <a:r>
              <a:rPr lang="en-US" sz="1600" dirty="0">
                <a:hlinkClick r:id="rId8"/>
              </a:rPr>
              <a:t>https://google.github.io/googletest/</a:t>
            </a:r>
            <a:endParaRPr lang="en-US" sz="1600" dirty="0"/>
          </a:p>
          <a:p>
            <a:pPr marL="228600" lvl="0" indent="-228600" algn="l" rtl="0">
              <a:lnSpc>
                <a:spcPct val="90000"/>
              </a:lnSpc>
              <a:spcBef>
                <a:spcPts val="0"/>
              </a:spcBef>
              <a:spcAft>
                <a:spcPts val="0"/>
              </a:spcAft>
              <a:buClr>
                <a:schemeClr val="lt1"/>
              </a:buClr>
              <a:buSzPts val="2200"/>
              <a:buChar char="•"/>
            </a:pPr>
            <a:endParaRPr lang="en-US" sz="1600" dirty="0"/>
          </a:p>
          <a:p>
            <a:pPr marL="228600" lvl="0" indent="-228600" algn="l" rtl="0">
              <a:lnSpc>
                <a:spcPct val="90000"/>
              </a:lnSpc>
              <a:spcBef>
                <a:spcPts val="0"/>
              </a:spcBef>
              <a:spcAft>
                <a:spcPts val="0"/>
              </a:spcAft>
              <a:buClr>
                <a:schemeClr val="lt1"/>
              </a:buClr>
              <a:buSzPts val="2200"/>
              <a:buChar char="•"/>
            </a:pPr>
            <a:r>
              <a:rPr lang="en-US" sz="1600" dirty="0"/>
              <a:t>Kim, G., Behr, K., &amp; Spafford, G. (2013). The Phoenix Project: A Novel About IT, DevOps, and Helping Your Business Win. IT Revolution Press.</a:t>
            </a:r>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4" name="Video 3">
            <a:hlinkClick r:id="" action="ppaction://media"/>
            <a:extLst>
              <a:ext uri="{FF2B5EF4-FFF2-40B4-BE49-F238E27FC236}">
                <a16:creationId xmlns:a16="http://schemas.microsoft.com/office/drawing/2014/main" id="{F4241BA2-B459-5F12-887E-D03DA4DC055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67"/>
    </mc:Choice>
    <mc:Fallback>
      <p:transition spd="slow" advTm="1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620255" y="1836273"/>
            <a:ext cx="5492629" cy="3797196"/>
          </a:xfrm>
          <a:prstGeom prst="rect">
            <a:avLst/>
          </a:prstGeom>
          <a:noFill/>
          <a:ln>
            <a:noFill/>
          </a:ln>
        </p:spPr>
        <p:txBody>
          <a:bodyPr spcFirstLastPara="1" wrap="square" lIns="91425" tIns="45700" rIns="91425" bIns="45700" anchor="t" anchorCtr="0">
            <a:normAutofit fontScale="92500" lnSpcReduction="10000"/>
          </a:bodyPr>
          <a:lstStyle/>
          <a:p>
            <a:pPr marL="685800" indent="0">
              <a:spcBef>
                <a:spcPts val="0"/>
              </a:spcBef>
              <a:buNone/>
            </a:pPr>
            <a:r>
              <a:rPr lang="en-US" sz="1800" dirty="0"/>
              <a:t>Why A Security Policy?</a:t>
            </a:r>
          </a:p>
          <a:p>
            <a:pPr marL="857250" indent="-171450">
              <a:spcBef>
                <a:spcPts val="0"/>
              </a:spcBef>
            </a:pPr>
            <a:r>
              <a:rPr lang="en-US" sz="1800" dirty="0"/>
              <a:t>Growing Complexity and Team size</a:t>
            </a:r>
          </a:p>
          <a:p>
            <a:pPr marL="685800" indent="0">
              <a:spcBef>
                <a:spcPts val="0"/>
              </a:spcBef>
              <a:buNone/>
            </a:pPr>
            <a:endParaRPr lang="en-US" sz="1800" dirty="0"/>
          </a:p>
          <a:p>
            <a:pPr marL="857250" indent="-171450">
              <a:spcBef>
                <a:spcPts val="0"/>
              </a:spcBef>
            </a:pPr>
            <a:r>
              <a:rPr lang="en-US" sz="1800" dirty="0"/>
              <a:t>Purposes of the Policy</a:t>
            </a:r>
          </a:p>
          <a:p>
            <a:pPr marL="1314450" lvl="1" indent="-171450">
              <a:spcBef>
                <a:spcPts val="0"/>
              </a:spcBef>
            </a:pPr>
            <a:r>
              <a:rPr lang="en-US" sz="1800" dirty="0"/>
              <a:t>Ensure every developer adheres to proven security principles.</a:t>
            </a:r>
          </a:p>
          <a:p>
            <a:pPr marL="1314450" lvl="1" indent="-171450">
              <a:spcBef>
                <a:spcPts val="0"/>
              </a:spcBef>
            </a:pPr>
            <a:r>
              <a:rPr lang="en-US" sz="1800" dirty="0"/>
              <a:t>Create a repeatable, measurable, and auditable process.</a:t>
            </a:r>
          </a:p>
          <a:p>
            <a:pPr marL="1314450" lvl="1" indent="-171450">
              <a:spcBef>
                <a:spcPts val="0"/>
              </a:spcBef>
            </a:pPr>
            <a:r>
              <a:rPr lang="en-US" sz="1800" dirty="0"/>
              <a:t>Support a Defense-in-depth strategy by layering multiple security controls.</a:t>
            </a:r>
          </a:p>
          <a:p>
            <a:pPr marL="1143000" lvl="1" indent="0">
              <a:spcBef>
                <a:spcPts val="0"/>
              </a:spcBef>
              <a:buNone/>
            </a:pPr>
            <a:endParaRPr lang="en-US" sz="1800" dirty="0"/>
          </a:p>
          <a:p>
            <a:pPr marL="857250" indent="-171450">
              <a:spcBef>
                <a:spcPts val="0"/>
              </a:spcBef>
            </a:pPr>
            <a:r>
              <a:rPr lang="en-US" sz="1800" dirty="0"/>
              <a:t>Defense-In-Depth Explained</a:t>
            </a:r>
          </a:p>
          <a:p>
            <a:pPr marL="1314450" lvl="1" indent="-171450">
              <a:spcBef>
                <a:spcPts val="0"/>
              </a:spcBef>
            </a:pPr>
            <a:r>
              <a:rPr lang="en-US" sz="1600" dirty="0"/>
              <a:t>Our approach safeguards critical systems by deploying multiple, independent security measures. Even if one layer is breached, others remain to protect the system.</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79116" y="290200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Video 3">
            <a:hlinkClick r:id="" action="ppaction://media"/>
            <a:extLst>
              <a:ext uri="{FF2B5EF4-FFF2-40B4-BE49-F238E27FC236}">
                <a16:creationId xmlns:a16="http://schemas.microsoft.com/office/drawing/2014/main" id="{D252A11C-9FA4-F76C-2ACC-5050C630432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033"/>
    </mc:Choice>
    <mc:Fallback>
      <p:transition spd="slow" advTm="39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This matrix separates each security principle by its associated likelihood, and priority to separate our concerns.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64446042"/>
              </p:ext>
            </p:extLst>
          </p:nvPr>
        </p:nvGraphicFramePr>
        <p:xfrm>
          <a:off x="3171900" y="1828175"/>
          <a:ext cx="7835225" cy="43905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Likely</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STD-004-CPP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STD-008-CPP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Priority</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STD-001-CPP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STD-002-CPP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STD-003-CPP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STD-004-CPP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STD-005-CPP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STD-007-CPP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600" u="none" strike="noStrike" cap="none" dirty="0">
                          <a:solidFill>
                            <a:schemeClr val="tx1"/>
                          </a:solidFill>
                        </a:rPr>
                        <a:t>STD-010-CPP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endParaRPr lang="en-US" sz="18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Low Priority</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STD-006-CPP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STD-008-CPP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Unlikely</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STD-001-CPP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STD-003-CPP</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12A99777-7B75-5CEC-708F-3EBF02497D2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65"/>
    </mc:Choice>
    <mc:Fallback>
      <p:transition spd="slow" advTm="1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991013"/>
            <a:ext cx="4784181"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200"/>
              <a:buChar char="•"/>
            </a:pPr>
            <a:r>
              <a:rPr lang="en-US" sz="1600" dirty="0"/>
              <a:t>Validate Input Data</a:t>
            </a:r>
          </a:p>
          <a:p>
            <a:pPr marL="685800" lvl="1" indent="-228600">
              <a:spcBef>
                <a:spcPts val="0"/>
              </a:spcBef>
              <a:buSzPts val="2200"/>
            </a:pPr>
            <a:r>
              <a:rPr lang="en-US" sz="1600" dirty="0"/>
              <a:t>STD-001-CPP, STD-002-CPP, STD-003-CPP, STD-004-CPP, STD-008-CPP</a:t>
            </a:r>
          </a:p>
          <a:p>
            <a:pPr marL="685800" lvl="1" indent="-228600">
              <a:spcBef>
                <a:spcPts val="0"/>
              </a:spcBef>
              <a:buSzPts val="2200"/>
            </a:pPr>
            <a:endParaRPr lang="en-US" sz="1600" dirty="0"/>
          </a:p>
          <a:p>
            <a:pPr marL="228600" indent="-228600">
              <a:spcBef>
                <a:spcPts val="0"/>
              </a:spcBef>
              <a:buSzPts val="2200"/>
            </a:pPr>
            <a:r>
              <a:rPr lang="en-US" sz="1600" dirty="0"/>
              <a:t>Heed Compiler Warnings</a:t>
            </a:r>
          </a:p>
          <a:p>
            <a:pPr marL="685800" lvl="1" indent="-228600">
              <a:spcBef>
                <a:spcPts val="0"/>
              </a:spcBef>
              <a:buSzPts val="2200"/>
            </a:pPr>
            <a:r>
              <a:rPr lang="en-US" sz="1600" dirty="0"/>
              <a:t>STD-001-CPP, STD-006-CPP, STD-010-CPP</a:t>
            </a:r>
          </a:p>
          <a:p>
            <a:pPr marL="685800" lvl="1" indent="-228600">
              <a:spcBef>
                <a:spcPts val="0"/>
              </a:spcBef>
              <a:buSzPts val="2200"/>
            </a:pPr>
            <a:endParaRPr lang="en-US" sz="1600" dirty="0"/>
          </a:p>
          <a:p>
            <a:pPr marL="228600" indent="-228600">
              <a:spcBef>
                <a:spcPts val="0"/>
              </a:spcBef>
              <a:buSzPts val="2200"/>
            </a:pPr>
            <a:r>
              <a:rPr lang="en-US" sz="1600" dirty="0"/>
              <a:t>Architect and Design For Security Policies</a:t>
            </a:r>
          </a:p>
          <a:p>
            <a:pPr marL="685800" lvl="1" indent="-228600">
              <a:spcBef>
                <a:spcPts val="0"/>
              </a:spcBef>
              <a:buSzPts val="2200"/>
            </a:pPr>
            <a:r>
              <a:rPr lang="en-US" sz="1600" dirty="0"/>
              <a:t>This principle applies to the overall system design rather than specific coding standards.</a:t>
            </a:r>
          </a:p>
          <a:p>
            <a:pPr marL="685800" lvl="1" indent="-228600">
              <a:spcBef>
                <a:spcPts val="0"/>
              </a:spcBef>
              <a:buSzPts val="2200"/>
            </a:pPr>
            <a:endParaRPr lang="en-US" sz="1600" dirty="0"/>
          </a:p>
          <a:p>
            <a:pPr marL="228600" indent="-228600">
              <a:spcBef>
                <a:spcPts val="0"/>
              </a:spcBef>
              <a:buSzPts val="2200"/>
            </a:pPr>
            <a:r>
              <a:rPr lang="en-US" sz="1600" dirty="0"/>
              <a:t>Keep it Simple</a:t>
            </a:r>
          </a:p>
          <a:p>
            <a:pPr marL="685800" lvl="1" indent="-228600">
              <a:spcBef>
                <a:spcPts val="0"/>
              </a:spcBef>
              <a:buSzPts val="2200"/>
            </a:pPr>
            <a:r>
              <a:rPr lang="en-US" sz="1600" dirty="0"/>
              <a:t>This principle applies to the overall system design rather than specific coding standards.</a:t>
            </a:r>
          </a:p>
          <a:p>
            <a:pPr marL="685800" lvl="1" indent="-228600">
              <a:spcBef>
                <a:spcPts val="0"/>
              </a:spcBef>
              <a:buSzPts val="2200"/>
            </a:pPr>
            <a:endParaRPr lang="en-US" sz="1600" dirty="0"/>
          </a:p>
          <a:p>
            <a:pPr marL="228600" indent="-228600">
              <a:spcBef>
                <a:spcPts val="0"/>
              </a:spcBef>
              <a:buSzPts val="2200"/>
            </a:pPr>
            <a:r>
              <a:rPr lang="en-US" sz="1600" dirty="0"/>
              <a:t>Default Deny</a:t>
            </a:r>
          </a:p>
          <a:p>
            <a:pPr marL="685800" lvl="1" indent="-228600">
              <a:spcBef>
                <a:spcPts val="0"/>
              </a:spcBef>
              <a:buSzPts val="2200"/>
            </a:pPr>
            <a:r>
              <a:rPr lang="en-US" sz="1600" dirty="0"/>
              <a:t>This principle applies to the overall system design rather than specific coding standards.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60782B7F-CE31-8F4F-0972-67791D5E78A2}"/>
              </a:ext>
            </a:extLst>
          </p:cNvPr>
          <p:cNvSpPr txBox="1">
            <a:spLocks/>
          </p:cNvSpPr>
          <p:nvPr/>
        </p:nvSpPr>
        <p:spPr>
          <a:xfrm>
            <a:off x="5693664" y="2194559"/>
            <a:ext cx="6053328"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200"/>
            </a:pPr>
            <a:r>
              <a:rPr lang="en-US" sz="1600" dirty="0"/>
              <a:t>Adhere to the Principle of Least Privilege</a:t>
            </a:r>
          </a:p>
          <a:p>
            <a:pPr marL="685800" lvl="1" indent="-228600">
              <a:spcBef>
                <a:spcPts val="0"/>
              </a:spcBef>
              <a:buSzPts val="2200"/>
            </a:pPr>
            <a:r>
              <a:rPr lang="en-US" sz="1600" dirty="0"/>
              <a:t>STD-002-CPP</a:t>
            </a:r>
          </a:p>
          <a:p>
            <a:pPr marL="685800" lvl="1" indent="-228600">
              <a:spcBef>
                <a:spcPts val="0"/>
              </a:spcBef>
              <a:buSzPts val="2200"/>
            </a:pPr>
            <a:endParaRPr lang="en-US" sz="1600" dirty="0"/>
          </a:p>
          <a:p>
            <a:pPr marL="228600" indent="-228600">
              <a:spcBef>
                <a:spcPts val="0"/>
              </a:spcBef>
              <a:buSzPts val="2200"/>
            </a:pPr>
            <a:r>
              <a:rPr lang="en-US" sz="1600" dirty="0"/>
              <a:t>Sanitize Data Sent to Other Systems</a:t>
            </a:r>
          </a:p>
          <a:p>
            <a:pPr marL="685800" lvl="1" indent="-228600">
              <a:spcBef>
                <a:spcPts val="0"/>
              </a:spcBef>
              <a:buSzPts val="2200"/>
            </a:pPr>
            <a:r>
              <a:rPr lang="en-US" sz="1600" dirty="0"/>
              <a:t>STD-004-CPP, STD-009-CPP</a:t>
            </a:r>
          </a:p>
          <a:p>
            <a:pPr marL="685800" lvl="1" indent="-228600">
              <a:spcBef>
                <a:spcPts val="0"/>
              </a:spcBef>
              <a:buSzPts val="2200"/>
            </a:pPr>
            <a:endParaRPr lang="en-US" sz="1600" dirty="0"/>
          </a:p>
          <a:p>
            <a:pPr marL="228600" indent="-228600">
              <a:spcBef>
                <a:spcPts val="0"/>
              </a:spcBef>
              <a:buSzPts val="2200"/>
            </a:pPr>
            <a:r>
              <a:rPr lang="en-US" sz="1600" dirty="0"/>
              <a:t>Practice Defense in Depth</a:t>
            </a:r>
          </a:p>
          <a:p>
            <a:pPr marL="685800" lvl="1" indent="-228600">
              <a:spcBef>
                <a:spcPts val="0"/>
              </a:spcBef>
              <a:buSzPts val="2200"/>
            </a:pPr>
            <a:r>
              <a:rPr lang="en-US" sz="1600" dirty="0"/>
              <a:t>STD-005-CPP, STD-007-CPP</a:t>
            </a:r>
          </a:p>
          <a:p>
            <a:pPr marL="685800" lvl="1" indent="-228600">
              <a:spcBef>
                <a:spcPts val="0"/>
              </a:spcBef>
              <a:buSzPts val="2200"/>
            </a:pPr>
            <a:endParaRPr lang="en-US" sz="1600" dirty="0"/>
          </a:p>
          <a:p>
            <a:pPr marL="228600" indent="-228600">
              <a:spcBef>
                <a:spcPts val="0"/>
              </a:spcBef>
              <a:buSzPts val="2200"/>
            </a:pPr>
            <a:r>
              <a:rPr lang="en-US" sz="1600" dirty="0"/>
              <a:t>Use Effective Quality Assurance Techniques</a:t>
            </a:r>
          </a:p>
          <a:p>
            <a:pPr marL="685800" lvl="1" indent="-228600">
              <a:spcBef>
                <a:spcPts val="0"/>
              </a:spcBef>
              <a:buSzPts val="2200"/>
            </a:pPr>
            <a:r>
              <a:rPr lang="en-US" sz="1600" dirty="0"/>
              <a:t>STD-003-CPP, STD-006-CPP, STD-008-CPP, STD-009-CPP</a:t>
            </a:r>
          </a:p>
          <a:p>
            <a:pPr marL="685800" lvl="1" indent="-228600">
              <a:spcBef>
                <a:spcPts val="0"/>
              </a:spcBef>
              <a:buSzPts val="2200"/>
            </a:pPr>
            <a:endParaRPr lang="en-US" sz="1600" dirty="0"/>
          </a:p>
          <a:p>
            <a:pPr marL="228600" indent="-228600">
              <a:spcBef>
                <a:spcPts val="0"/>
              </a:spcBef>
              <a:buSzPts val="2200"/>
            </a:pPr>
            <a:r>
              <a:rPr lang="en-US" sz="1600" dirty="0"/>
              <a:t>Adopt a Secure Coding Standard</a:t>
            </a:r>
          </a:p>
          <a:p>
            <a:pPr marL="685800" lvl="1" indent="-228600">
              <a:spcBef>
                <a:spcPts val="0"/>
              </a:spcBef>
              <a:buSzPts val="2200"/>
            </a:pPr>
            <a:r>
              <a:rPr lang="en-US" sz="1600" dirty="0"/>
              <a:t>STD-001-CPP, STD-005-CPP, STD-007-CPP, STD-010-CPP</a:t>
            </a:r>
          </a:p>
          <a:p>
            <a:pPr marL="685800" lvl="1" indent="-228600">
              <a:spcBef>
                <a:spcPts val="0"/>
              </a:spcBef>
              <a:buSzPts val="2200"/>
            </a:pPr>
            <a:endParaRPr lang="en-US" sz="1200" dirty="0"/>
          </a:p>
        </p:txBody>
      </p:sp>
      <p:pic>
        <p:nvPicPr>
          <p:cNvPr id="3" name="Video 2">
            <a:hlinkClick r:id="" action="ppaction://media"/>
            <a:extLst>
              <a:ext uri="{FF2B5EF4-FFF2-40B4-BE49-F238E27FC236}">
                <a16:creationId xmlns:a16="http://schemas.microsoft.com/office/drawing/2014/main" id="{FACEFC75-579C-53BD-325F-9B409944B49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30"/>
    </mc:Choice>
    <mc:Fallback>
      <p:transition spd="slow" advTm="1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256C1F38-8F9C-2620-CB7E-58F44A7F2647}"/>
              </a:ext>
            </a:extLst>
          </p:cNvPr>
          <p:cNvGraphicFramePr>
            <a:graphicFrameLocks noGrp="1"/>
          </p:cNvGraphicFramePr>
          <p:nvPr>
            <p:extLst>
              <p:ext uri="{D42A27DB-BD31-4B8C-83A1-F6EECF244321}">
                <p14:modId xmlns:p14="http://schemas.microsoft.com/office/powerpoint/2010/main" val="1629903734"/>
              </p:ext>
            </p:extLst>
          </p:nvPr>
        </p:nvGraphicFramePr>
        <p:xfrm>
          <a:off x="2032000" y="1905722"/>
          <a:ext cx="8128000" cy="2225040"/>
        </p:xfrm>
        <a:graphic>
          <a:graphicData uri="http://schemas.openxmlformats.org/drawingml/2006/table">
            <a:tbl>
              <a:tblPr firstRow="1" bandRow="1">
                <a:tableStyleId>{802198C4-3087-4945-87E3-76CBB3509B7E}</a:tableStyleId>
              </a:tblPr>
              <a:tblGrid>
                <a:gridCol w="2032000">
                  <a:extLst>
                    <a:ext uri="{9D8B030D-6E8A-4147-A177-3AD203B41FA5}">
                      <a16:colId xmlns:a16="http://schemas.microsoft.com/office/drawing/2014/main" val="2771517477"/>
                    </a:ext>
                  </a:extLst>
                </a:gridCol>
                <a:gridCol w="2032000">
                  <a:extLst>
                    <a:ext uri="{9D8B030D-6E8A-4147-A177-3AD203B41FA5}">
                      <a16:colId xmlns:a16="http://schemas.microsoft.com/office/drawing/2014/main" val="3106780270"/>
                    </a:ext>
                  </a:extLst>
                </a:gridCol>
                <a:gridCol w="2032000">
                  <a:extLst>
                    <a:ext uri="{9D8B030D-6E8A-4147-A177-3AD203B41FA5}">
                      <a16:colId xmlns:a16="http://schemas.microsoft.com/office/drawing/2014/main" val="3984389034"/>
                    </a:ext>
                  </a:extLst>
                </a:gridCol>
                <a:gridCol w="2032000">
                  <a:extLst>
                    <a:ext uri="{9D8B030D-6E8A-4147-A177-3AD203B41FA5}">
                      <a16:colId xmlns:a16="http://schemas.microsoft.com/office/drawing/2014/main" val="3331170868"/>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074523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630146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77409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35231317"/>
                  </a:ext>
                </a:extLst>
              </a:tr>
              <a:tr h="370840">
                <a:tc>
                  <a:txBody>
                    <a:bodyPr/>
                    <a:lstStyle/>
                    <a:p>
                      <a:r>
                        <a:rPr lang="en-US" dirty="0">
                          <a:solidFill>
                            <a:schemeClr val="bg1"/>
                          </a:solidFill>
                        </a:rPr>
                        <a:t>5</a:t>
                      </a:r>
                    </a:p>
                  </a:txBody>
                  <a:tcPr/>
                </a:tc>
                <a:tc>
                  <a:txBody>
                    <a:bodyPr/>
                    <a:lstStyle/>
                    <a:p>
                      <a:r>
                        <a:rPr lang="en-US" dirty="0">
                          <a:solidFill>
                            <a:schemeClr val="bg1"/>
                          </a:solidFill>
                        </a:rPr>
                        <a:t>String Correctness</a:t>
                      </a:r>
                    </a:p>
                  </a:txBody>
                  <a:tcPr/>
                </a:tc>
                <a:tc>
                  <a:txBody>
                    <a:bodyPr/>
                    <a:lstStyle/>
                    <a:p>
                      <a:r>
                        <a:rPr lang="en-US" dirty="0">
                          <a:solidFill>
                            <a:schemeClr val="bg1"/>
                          </a:solidFill>
                        </a:rPr>
                        <a:t>STD-003-CPP</a:t>
                      </a:r>
                    </a:p>
                  </a:txBody>
                  <a:tcPr/>
                </a:tc>
                <a:tc>
                  <a:txBody>
                    <a:bodyPr/>
                    <a:lstStyle/>
                    <a:p>
                      <a:r>
                        <a:rPr lang="en-US" sz="1000" dirty="0">
                          <a:solidFill>
                            <a:schemeClr val="bg1"/>
                          </a:solidFill>
                        </a:rPr>
                        <a:t>Protect inputs </a:t>
                      </a:r>
                    </a:p>
                  </a:txBody>
                  <a:tcPr/>
                </a:tc>
                <a:extLst>
                  <a:ext uri="{0D108BD9-81ED-4DB2-BD59-A6C34878D82A}">
                    <a16:rowId xmlns:a16="http://schemas.microsoft.com/office/drawing/2014/main" val="1268849735"/>
                  </a:ext>
                </a:extLst>
              </a:tr>
              <a:tr h="370840">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294541736"/>
                  </a:ext>
                </a:extLst>
              </a:tr>
            </a:tbl>
          </a:graphicData>
        </a:graphic>
      </p:graphicFrame>
      <p:graphicFrame>
        <p:nvGraphicFramePr>
          <p:cNvPr id="4" name="Table 3">
            <a:extLst>
              <a:ext uri="{FF2B5EF4-FFF2-40B4-BE49-F238E27FC236}">
                <a16:creationId xmlns:a16="http://schemas.microsoft.com/office/drawing/2014/main" id="{A9639966-1288-F945-E363-7F1FDE59E7B1}"/>
              </a:ext>
            </a:extLst>
          </p:cNvPr>
          <p:cNvGraphicFramePr>
            <a:graphicFrameLocks noGrp="1"/>
          </p:cNvGraphicFramePr>
          <p:nvPr>
            <p:extLst>
              <p:ext uri="{D42A27DB-BD31-4B8C-83A1-F6EECF244321}">
                <p14:modId xmlns:p14="http://schemas.microsoft.com/office/powerpoint/2010/main" val="1124951570"/>
              </p:ext>
            </p:extLst>
          </p:nvPr>
        </p:nvGraphicFramePr>
        <p:xfrm>
          <a:off x="2032000" y="3744128"/>
          <a:ext cx="8128000" cy="1879676"/>
        </p:xfrm>
        <a:graphic>
          <a:graphicData uri="http://schemas.openxmlformats.org/drawingml/2006/table">
            <a:tbl>
              <a:tblPr firstRow="1" bandRow="1">
                <a:tableStyleId>{802198C4-3087-4945-87E3-76CBB3509B7E}</a:tableStyleId>
              </a:tblPr>
              <a:tblGrid>
                <a:gridCol w="2032000">
                  <a:extLst>
                    <a:ext uri="{9D8B030D-6E8A-4147-A177-3AD203B41FA5}">
                      <a16:colId xmlns:a16="http://schemas.microsoft.com/office/drawing/2014/main" val="2771517477"/>
                    </a:ext>
                  </a:extLst>
                </a:gridCol>
                <a:gridCol w="2032000">
                  <a:extLst>
                    <a:ext uri="{9D8B030D-6E8A-4147-A177-3AD203B41FA5}">
                      <a16:colId xmlns:a16="http://schemas.microsoft.com/office/drawing/2014/main" val="3106780270"/>
                    </a:ext>
                  </a:extLst>
                </a:gridCol>
                <a:gridCol w="2032000">
                  <a:extLst>
                    <a:ext uri="{9D8B030D-6E8A-4147-A177-3AD203B41FA5}">
                      <a16:colId xmlns:a16="http://schemas.microsoft.com/office/drawing/2014/main" val="3984389034"/>
                    </a:ext>
                  </a:extLst>
                </a:gridCol>
                <a:gridCol w="2032000">
                  <a:extLst>
                    <a:ext uri="{9D8B030D-6E8A-4147-A177-3AD203B41FA5}">
                      <a16:colId xmlns:a16="http://schemas.microsoft.com/office/drawing/2014/main" val="3331170868"/>
                    </a:ext>
                  </a:extLst>
                </a:gridCol>
              </a:tblGrid>
              <a:tr h="370840">
                <a:tc>
                  <a:txBody>
                    <a:bodyPr/>
                    <a:lstStyle/>
                    <a:p>
                      <a:r>
                        <a:rPr lang="en-US" dirty="0">
                          <a:solidFill>
                            <a:schemeClr val="bg1"/>
                          </a:solidFill>
                        </a:rPr>
                        <a:t>6</a:t>
                      </a:r>
                    </a:p>
                  </a:txBody>
                  <a:tcPr/>
                </a:tc>
                <a:tc>
                  <a:txBody>
                    <a:bodyPr/>
                    <a:lstStyle/>
                    <a:p>
                      <a:r>
                        <a:rPr lang="en-US" dirty="0">
                          <a:solidFill>
                            <a:schemeClr val="bg1"/>
                          </a:solidFill>
                        </a:rPr>
                        <a:t>Memory Protection</a:t>
                      </a:r>
                    </a:p>
                  </a:txBody>
                  <a:tcPr/>
                </a:tc>
                <a:tc>
                  <a:txBody>
                    <a:bodyPr/>
                    <a:lstStyle/>
                    <a:p>
                      <a:r>
                        <a:rPr lang="en-US" dirty="0">
                          <a:solidFill>
                            <a:schemeClr val="bg1"/>
                          </a:solidFill>
                        </a:rPr>
                        <a:t>STD-005-CPP</a:t>
                      </a:r>
                    </a:p>
                  </a:txBody>
                  <a:tcPr/>
                </a:tc>
                <a:tc>
                  <a:txBody>
                    <a:bodyPr/>
                    <a:lstStyle/>
                    <a:p>
                      <a:r>
                        <a:rPr lang="en-US" sz="1000" dirty="0">
                          <a:solidFill>
                            <a:schemeClr val="bg1"/>
                          </a:solidFill>
                        </a:rPr>
                        <a:t>Prevent memory leaks</a:t>
                      </a:r>
                    </a:p>
                  </a:txBody>
                  <a:tcPr/>
                </a:tc>
                <a:extLst>
                  <a:ext uri="{0D108BD9-81ED-4DB2-BD59-A6C34878D82A}">
                    <a16:rowId xmlns:a16="http://schemas.microsoft.com/office/drawing/2014/main" val="610745233"/>
                  </a:ext>
                </a:extLst>
              </a:tr>
              <a:tr h="370840">
                <a:tc>
                  <a:txBody>
                    <a:bodyPr/>
                    <a:lstStyle/>
                    <a:p>
                      <a:r>
                        <a:rPr lang="en-US" dirty="0">
                          <a:solidFill>
                            <a:schemeClr val="bg1"/>
                          </a:solidFill>
                        </a:rPr>
                        <a:t>7</a:t>
                      </a:r>
                    </a:p>
                  </a:txBody>
                  <a:tcPr/>
                </a:tc>
                <a:tc>
                  <a:txBody>
                    <a:bodyPr/>
                    <a:lstStyle/>
                    <a:p>
                      <a:r>
                        <a:rPr lang="en-US" dirty="0">
                          <a:solidFill>
                            <a:schemeClr val="bg1"/>
                          </a:solidFill>
                        </a:rPr>
                        <a:t>Exception</a:t>
                      </a:r>
                    </a:p>
                  </a:txBody>
                  <a:tcPr/>
                </a:tc>
                <a:tc>
                  <a:txBody>
                    <a:bodyPr/>
                    <a:lstStyle/>
                    <a:p>
                      <a:r>
                        <a:rPr lang="en-US" dirty="0">
                          <a:solidFill>
                            <a:schemeClr val="bg1"/>
                          </a:solidFill>
                        </a:rPr>
                        <a:t>STD-007-CPP</a:t>
                      </a:r>
                    </a:p>
                  </a:txBody>
                  <a:tcPr/>
                </a:tc>
                <a:tc>
                  <a:txBody>
                    <a:bodyPr/>
                    <a:lstStyle/>
                    <a:p>
                      <a:r>
                        <a:rPr lang="en-US" sz="1000" dirty="0">
                          <a:solidFill>
                            <a:schemeClr val="bg1"/>
                          </a:solidFill>
                        </a:rPr>
                        <a:t>Enforce exception catching</a:t>
                      </a:r>
                    </a:p>
                  </a:txBody>
                  <a:tcPr/>
                </a:tc>
                <a:extLst>
                  <a:ext uri="{0D108BD9-81ED-4DB2-BD59-A6C34878D82A}">
                    <a16:rowId xmlns:a16="http://schemas.microsoft.com/office/drawing/2014/main" val="516301460"/>
                  </a:ext>
                </a:extLst>
              </a:tr>
              <a:tr h="370840">
                <a:tc>
                  <a:txBody>
                    <a:bodyPr/>
                    <a:lstStyle/>
                    <a:p>
                      <a:r>
                        <a:rPr lang="en-US" dirty="0">
                          <a:solidFill>
                            <a:schemeClr val="bg1"/>
                          </a:solidFill>
                        </a:rPr>
                        <a:t>8</a:t>
                      </a:r>
                    </a:p>
                  </a:txBody>
                  <a:tcPr/>
                </a:tc>
                <a:tc>
                  <a:txBody>
                    <a:bodyPr/>
                    <a:lstStyle/>
                    <a:p>
                      <a:r>
                        <a:rPr lang="en-US" dirty="0">
                          <a:solidFill>
                            <a:schemeClr val="bg1"/>
                          </a:solidFill>
                        </a:rPr>
                        <a:t>File Handling</a:t>
                      </a:r>
                    </a:p>
                  </a:txBody>
                  <a:tcPr/>
                </a:tc>
                <a:tc>
                  <a:txBody>
                    <a:bodyPr/>
                    <a:lstStyle/>
                    <a:p>
                      <a:r>
                        <a:rPr lang="en-US" dirty="0">
                          <a:solidFill>
                            <a:schemeClr val="bg1"/>
                          </a:solidFill>
                        </a:rPr>
                        <a:t>STD-008-CPP</a:t>
                      </a:r>
                    </a:p>
                  </a:txBody>
                  <a:tcPr/>
                </a:tc>
                <a:tc>
                  <a:txBody>
                    <a:bodyPr/>
                    <a:lstStyle/>
                    <a:p>
                      <a:r>
                        <a:rPr lang="en-US" sz="1000" dirty="0">
                          <a:solidFill>
                            <a:schemeClr val="bg1"/>
                          </a:solidFill>
                        </a:rPr>
                        <a:t>Enforce proper file handling</a:t>
                      </a:r>
                    </a:p>
                  </a:txBody>
                  <a:tcPr/>
                </a:tc>
                <a:extLst>
                  <a:ext uri="{0D108BD9-81ED-4DB2-BD59-A6C34878D82A}">
                    <a16:rowId xmlns:a16="http://schemas.microsoft.com/office/drawing/2014/main" val="1767740935"/>
                  </a:ext>
                </a:extLst>
              </a:tr>
              <a:tr h="396316">
                <a:tc>
                  <a:txBody>
                    <a:bodyPr/>
                    <a:lstStyle/>
                    <a:p>
                      <a:r>
                        <a:rPr lang="en-US" dirty="0">
                          <a:solidFill>
                            <a:schemeClr val="bg1"/>
                          </a:solidFill>
                        </a:rPr>
                        <a:t>9</a:t>
                      </a:r>
                    </a:p>
                  </a:txBody>
                  <a:tcPr/>
                </a:tc>
                <a:tc>
                  <a:txBody>
                    <a:bodyPr/>
                    <a:lstStyle/>
                    <a:p>
                      <a:r>
                        <a:rPr lang="en-US" dirty="0">
                          <a:solidFill>
                            <a:schemeClr val="bg1"/>
                          </a:solidFill>
                        </a:rPr>
                        <a:t>Assertions</a:t>
                      </a:r>
                    </a:p>
                  </a:txBody>
                  <a:tcPr/>
                </a:tc>
                <a:tc>
                  <a:txBody>
                    <a:bodyPr/>
                    <a:lstStyle/>
                    <a:p>
                      <a:r>
                        <a:rPr lang="en-US" dirty="0">
                          <a:solidFill>
                            <a:schemeClr val="bg1"/>
                          </a:solidFill>
                        </a:rPr>
                        <a:t>STD-006-CPP</a:t>
                      </a:r>
                    </a:p>
                  </a:txBody>
                  <a:tcPr/>
                </a:tc>
                <a:tc>
                  <a:txBody>
                    <a:bodyPr/>
                    <a:lstStyle/>
                    <a:p>
                      <a:r>
                        <a:rPr lang="en-US" sz="1000" dirty="0">
                          <a:solidFill>
                            <a:schemeClr val="bg1"/>
                          </a:solidFill>
                        </a:rPr>
                        <a:t>Use assertions mainly in development</a:t>
                      </a:r>
                    </a:p>
                  </a:txBody>
                  <a:tcPr/>
                </a:tc>
                <a:extLst>
                  <a:ext uri="{0D108BD9-81ED-4DB2-BD59-A6C34878D82A}">
                    <a16:rowId xmlns:a16="http://schemas.microsoft.com/office/drawing/2014/main" val="835231317"/>
                  </a:ext>
                </a:extLst>
              </a:tr>
              <a:tr h="370840">
                <a:tc>
                  <a:txBody>
                    <a:bodyPr/>
                    <a:lstStyle/>
                    <a:p>
                      <a:r>
                        <a:rPr lang="en-US" dirty="0">
                          <a:solidFill>
                            <a:schemeClr val="bg1"/>
                          </a:solidFill>
                        </a:rPr>
                        <a:t>10</a:t>
                      </a:r>
                    </a:p>
                  </a:txBody>
                  <a:tcPr/>
                </a:tc>
                <a:tc>
                  <a:txBody>
                    <a:bodyPr/>
                    <a:lstStyle/>
                    <a:p>
                      <a:r>
                        <a:rPr lang="en-US" dirty="0">
                          <a:solidFill>
                            <a:schemeClr val="bg1"/>
                          </a:solidFill>
                        </a:rPr>
                        <a:t>Logging</a:t>
                      </a:r>
                    </a:p>
                  </a:txBody>
                  <a:tcPr/>
                </a:tc>
                <a:tc>
                  <a:txBody>
                    <a:bodyPr/>
                    <a:lstStyle/>
                    <a:p>
                      <a:r>
                        <a:rPr lang="en-US" dirty="0">
                          <a:solidFill>
                            <a:schemeClr val="bg1"/>
                          </a:solidFill>
                        </a:rPr>
                        <a:t>STD-009-CPP</a:t>
                      </a:r>
                    </a:p>
                  </a:txBody>
                  <a:tcPr/>
                </a:tc>
                <a:tc>
                  <a:txBody>
                    <a:bodyPr/>
                    <a:lstStyle/>
                    <a:p>
                      <a:r>
                        <a:rPr lang="en-US" sz="1000" dirty="0">
                          <a:solidFill>
                            <a:schemeClr val="bg1"/>
                          </a:solidFill>
                        </a:rPr>
                        <a:t>Enforce non-sensitive logging</a:t>
                      </a:r>
                    </a:p>
                  </a:txBody>
                  <a:tcPr/>
                </a:tc>
                <a:extLst>
                  <a:ext uri="{0D108BD9-81ED-4DB2-BD59-A6C34878D82A}">
                    <a16:rowId xmlns:a16="http://schemas.microsoft.com/office/drawing/2014/main" val="1268849735"/>
                  </a:ext>
                </a:extLst>
              </a:tr>
            </a:tbl>
          </a:graphicData>
        </a:graphic>
      </p:graphicFrame>
      <p:graphicFrame>
        <p:nvGraphicFramePr>
          <p:cNvPr id="5" name="Table 4">
            <a:extLst>
              <a:ext uri="{FF2B5EF4-FFF2-40B4-BE49-F238E27FC236}">
                <a16:creationId xmlns:a16="http://schemas.microsoft.com/office/drawing/2014/main" id="{D0358C5D-E69D-7496-7527-19B95378534F}"/>
              </a:ext>
            </a:extLst>
          </p:cNvPr>
          <p:cNvGraphicFramePr>
            <a:graphicFrameLocks noGrp="1"/>
          </p:cNvGraphicFramePr>
          <p:nvPr>
            <p:extLst>
              <p:ext uri="{D42A27DB-BD31-4B8C-83A1-F6EECF244321}">
                <p14:modId xmlns:p14="http://schemas.microsoft.com/office/powerpoint/2010/main" val="3013196842"/>
              </p:ext>
            </p:extLst>
          </p:nvPr>
        </p:nvGraphicFramePr>
        <p:xfrm>
          <a:off x="2032000" y="1494683"/>
          <a:ext cx="8128000" cy="1905000"/>
        </p:xfrm>
        <a:graphic>
          <a:graphicData uri="http://schemas.openxmlformats.org/drawingml/2006/table">
            <a:tbl>
              <a:tblPr firstRow="1" bandRow="1">
                <a:tableStyleId>{802198C4-3087-4945-87E3-76CBB3509B7E}</a:tableStyleId>
              </a:tblPr>
              <a:tblGrid>
                <a:gridCol w="2032000">
                  <a:extLst>
                    <a:ext uri="{9D8B030D-6E8A-4147-A177-3AD203B41FA5}">
                      <a16:colId xmlns:a16="http://schemas.microsoft.com/office/drawing/2014/main" val="2771517477"/>
                    </a:ext>
                  </a:extLst>
                </a:gridCol>
                <a:gridCol w="2032000">
                  <a:extLst>
                    <a:ext uri="{9D8B030D-6E8A-4147-A177-3AD203B41FA5}">
                      <a16:colId xmlns:a16="http://schemas.microsoft.com/office/drawing/2014/main" val="3106780270"/>
                    </a:ext>
                  </a:extLst>
                </a:gridCol>
                <a:gridCol w="2032000">
                  <a:extLst>
                    <a:ext uri="{9D8B030D-6E8A-4147-A177-3AD203B41FA5}">
                      <a16:colId xmlns:a16="http://schemas.microsoft.com/office/drawing/2014/main" val="3984389034"/>
                    </a:ext>
                  </a:extLst>
                </a:gridCol>
                <a:gridCol w="2032000">
                  <a:extLst>
                    <a:ext uri="{9D8B030D-6E8A-4147-A177-3AD203B41FA5}">
                      <a16:colId xmlns:a16="http://schemas.microsoft.com/office/drawing/2014/main" val="3331170868"/>
                    </a:ext>
                  </a:extLst>
                </a:gridCol>
              </a:tblGrid>
              <a:tr h="370840">
                <a:tc>
                  <a:txBody>
                    <a:bodyPr/>
                    <a:lstStyle/>
                    <a:p>
                      <a:r>
                        <a:rPr lang="en-US" dirty="0">
                          <a:solidFill>
                            <a:schemeClr val="bg1"/>
                          </a:solidFill>
                        </a:rPr>
                        <a:t>Priority</a:t>
                      </a:r>
                    </a:p>
                  </a:txBody>
                  <a:tcPr/>
                </a:tc>
                <a:tc>
                  <a:txBody>
                    <a:bodyPr/>
                    <a:lstStyle/>
                    <a:p>
                      <a:r>
                        <a:rPr lang="en-US" dirty="0">
                          <a:solidFill>
                            <a:schemeClr val="bg1"/>
                          </a:solidFill>
                        </a:rPr>
                        <a:t>Coding Standard</a:t>
                      </a:r>
                    </a:p>
                  </a:txBody>
                  <a:tcPr/>
                </a:tc>
                <a:tc>
                  <a:txBody>
                    <a:bodyPr/>
                    <a:lstStyle/>
                    <a:p>
                      <a:r>
                        <a:rPr lang="en-US" dirty="0">
                          <a:solidFill>
                            <a:schemeClr val="bg1"/>
                          </a:solidFill>
                        </a:rPr>
                        <a:t>Label</a:t>
                      </a:r>
                    </a:p>
                  </a:txBody>
                  <a:tcPr/>
                </a:tc>
                <a:tc>
                  <a:txBody>
                    <a:bodyPr/>
                    <a:lstStyle/>
                    <a:p>
                      <a:r>
                        <a:rPr lang="en-US" dirty="0">
                          <a:solidFill>
                            <a:schemeClr val="bg1"/>
                          </a:solidFill>
                        </a:rPr>
                        <a:t>Description</a:t>
                      </a:r>
                    </a:p>
                  </a:txBody>
                  <a:tcPr/>
                </a:tc>
                <a:extLst>
                  <a:ext uri="{0D108BD9-81ED-4DB2-BD59-A6C34878D82A}">
                    <a16:rowId xmlns:a16="http://schemas.microsoft.com/office/drawing/2014/main" val="610745233"/>
                  </a:ext>
                </a:extLst>
              </a:tr>
              <a:tr h="370840">
                <a:tc>
                  <a:txBody>
                    <a:bodyPr/>
                    <a:lstStyle/>
                    <a:p>
                      <a:r>
                        <a:rPr lang="en-US" dirty="0">
                          <a:solidFill>
                            <a:schemeClr val="bg1"/>
                          </a:solidFill>
                        </a:rPr>
                        <a:t>1</a:t>
                      </a:r>
                    </a:p>
                  </a:txBody>
                  <a:tcPr/>
                </a:tc>
                <a:tc>
                  <a:txBody>
                    <a:bodyPr/>
                    <a:lstStyle/>
                    <a:p>
                      <a:r>
                        <a:rPr lang="en-US" dirty="0">
                          <a:solidFill>
                            <a:schemeClr val="bg1"/>
                          </a:solidFill>
                        </a:rPr>
                        <a:t>SQL Injection</a:t>
                      </a:r>
                    </a:p>
                  </a:txBody>
                  <a:tcPr/>
                </a:tc>
                <a:tc>
                  <a:txBody>
                    <a:bodyPr/>
                    <a:lstStyle/>
                    <a:p>
                      <a:r>
                        <a:rPr lang="en-US" dirty="0">
                          <a:solidFill>
                            <a:schemeClr val="bg1"/>
                          </a:solidFill>
                        </a:rPr>
                        <a:t>STD-004-CPP</a:t>
                      </a:r>
                    </a:p>
                  </a:txBody>
                  <a:tcPr/>
                </a:tc>
                <a:tc>
                  <a:txBody>
                    <a:bodyPr/>
                    <a:lstStyle/>
                    <a:p>
                      <a:r>
                        <a:rPr lang="en-US" sz="1000" dirty="0">
                          <a:solidFill>
                            <a:schemeClr val="bg1"/>
                          </a:solidFill>
                        </a:rPr>
                        <a:t>Prevent unwanted manipulation of backend databases</a:t>
                      </a:r>
                    </a:p>
                  </a:txBody>
                  <a:tcPr/>
                </a:tc>
                <a:extLst>
                  <a:ext uri="{0D108BD9-81ED-4DB2-BD59-A6C34878D82A}">
                    <a16:rowId xmlns:a16="http://schemas.microsoft.com/office/drawing/2014/main" val="516301460"/>
                  </a:ext>
                </a:extLst>
              </a:tr>
              <a:tr h="370840">
                <a:tc>
                  <a:txBody>
                    <a:bodyPr/>
                    <a:lstStyle/>
                    <a:p>
                      <a:r>
                        <a:rPr lang="en-US" dirty="0">
                          <a:solidFill>
                            <a:schemeClr val="bg1"/>
                          </a:solidFill>
                        </a:rPr>
                        <a:t>2</a:t>
                      </a:r>
                    </a:p>
                  </a:txBody>
                  <a:tcPr/>
                </a:tc>
                <a:tc>
                  <a:txBody>
                    <a:bodyPr/>
                    <a:lstStyle/>
                    <a:p>
                      <a:r>
                        <a:rPr lang="en-US" dirty="0">
                          <a:solidFill>
                            <a:schemeClr val="bg1"/>
                          </a:solidFill>
                        </a:rPr>
                        <a:t>Pointer Safety</a:t>
                      </a:r>
                    </a:p>
                  </a:txBody>
                  <a:tcPr/>
                </a:tc>
                <a:tc>
                  <a:txBody>
                    <a:bodyPr/>
                    <a:lstStyle/>
                    <a:p>
                      <a:r>
                        <a:rPr lang="en-US" dirty="0">
                          <a:solidFill>
                            <a:schemeClr val="bg1"/>
                          </a:solidFill>
                        </a:rPr>
                        <a:t>STD-010-CPP</a:t>
                      </a:r>
                    </a:p>
                  </a:txBody>
                  <a:tcPr/>
                </a:tc>
                <a:tc>
                  <a:txBody>
                    <a:bodyPr/>
                    <a:lstStyle/>
                    <a:p>
                      <a:r>
                        <a:rPr lang="en-US" sz="1000" dirty="0">
                          <a:solidFill>
                            <a:schemeClr val="bg1"/>
                          </a:solidFill>
                        </a:rPr>
                        <a:t>Enforce safe use of pointers</a:t>
                      </a:r>
                    </a:p>
                  </a:txBody>
                  <a:tcPr/>
                </a:tc>
                <a:extLst>
                  <a:ext uri="{0D108BD9-81ED-4DB2-BD59-A6C34878D82A}">
                    <a16:rowId xmlns:a16="http://schemas.microsoft.com/office/drawing/2014/main" val="1767740935"/>
                  </a:ext>
                </a:extLst>
              </a:tr>
              <a:tr h="370840">
                <a:tc>
                  <a:txBody>
                    <a:bodyPr/>
                    <a:lstStyle/>
                    <a:p>
                      <a:r>
                        <a:rPr lang="en-US" dirty="0">
                          <a:solidFill>
                            <a:schemeClr val="bg1"/>
                          </a:solidFill>
                        </a:rPr>
                        <a:t>3</a:t>
                      </a:r>
                    </a:p>
                  </a:txBody>
                  <a:tcPr/>
                </a:tc>
                <a:tc>
                  <a:txBody>
                    <a:bodyPr/>
                    <a:lstStyle/>
                    <a:p>
                      <a:r>
                        <a:rPr lang="en-US" dirty="0">
                          <a:solidFill>
                            <a:schemeClr val="bg1"/>
                          </a:solidFill>
                        </a:rPr>
                        <a:t>Data Type</a:t>
                      </a:r>
                    </a:p>
                  </a:txBody>
                  <a:tcPr/>
                </a:tc>
                <a:tc>
                  <a:txBody>
                    <a:bodyPr/>
                    <a:lstStyle/>
                    <a:p>
                      <a:r>
                        <a:rPr lang="en-US" dirty="0">
                          <a:solidFill>
                            <a:schemeClr val="bg1"/>
                          </a:solidFill>
                        </a:rPr>
                        <a:t>STD-001-CPP</a:t>
                      </a:r>
                    </a:p>
                  </a:txBody>
                  <a:tcPr/>
                </a:tc>
                <a:tc>
                  <a:txBody>
                    <a:bodyPr/>
                    <a:lstStyle/>
                    <a:p>
                      <a:r>
                        <a:rPr lang="en-US" sz="1000" dirty="0">
                          <a:solidFill>
                            <a:schemeClr val="bg1"/>
                          </a:solidFill>
                        </a:rPr>
                        <a:t>Ensure strict typing</a:t>
                      </a:r>
                    </a:p>
                  </a:txBody>
                  <a:tcPr/>
                </a:tc>
                <a:extLst>
                  <a:ext uri="{0D108BD9-81ED-4DB2-BD59-A6C34878D82A}">
                    <a16:rowId xmlns:a16="http://schemas.microsoft.com/office/drawing/2014/main" val="835231317"/>
                  </a:ext>
                </a:extLst>
              </a:tr>
              <a:tr h="297688">
                <a:tc>
                  <a:txBody>
                    <a:bodyPr/>
                    <a:lstStyle/>
                    <a:p>
                      <a:r>
                        <a:rPr lang="en-US" dirty="0">
                          <a:solidFill>
                            <a:schemeClr val="bg1"/>
                          </a:solidFill>
                        </a:rPr>
                        <a:t>4</a:t>
                      </a:r>
                    </a:p>
                  </a:txBody>
                  <a:tcPr/>
                </a:tc>
                <a:tc>
                  <a:txBody>
                    <a:bodyPr/>
                    <a:lstStyle/>
                    <a:p>
                      <a:r>
                        <a:rPr lang="en-US" dirty="0">
                          <a:solidFill>
                            <a:schemeClr val="bg1"/>
                          </a:solidFill>
                        </a:rPr>
                        <a:t>Data Value</a:t>
                      </a:r>
                    </a:p>
                  </a:txBody>
                  <a:tcPr/>
                </a:tc>
                <a:tc>
                  <a:txBody>
                    <a:bodyPr/>
                    <a:lstStyle/>
                    <a:p>
                      <a:r>
                        <a:rPr lang="en-US" dirty="0">
                          <a:solidFill>
                            <a:schemeClr val="bg1"/>
                          </a:solidFill>
                        </a:rPr>
                        <a:t>STD-002-CPP</a:t>
                      </a:r>
                    </a:p>
                  </a:txBody>
                  <a:tcPr/>
                </a:tc>
                <a:tc>
                  <a:txBody>
                    <a:bodyPr/>
                    <a:lstStyle/>
                    <a:p>
                      <a:r>
                        <a:rPr lang="en-US" sz="1000" dirty="0">
                          <a:solidFill>
                            <a:schemeClr val="bg1"/>
                          </a:solidFill>
                        </a:rPr>
                        <a:t>Check data for out-of-bounds violations</a:t>
                      </a:r>
                    </a:p>
                  </a:txBody>
                  <a:tcPr/>
                </a:tc>
                <a:extLst>
                  <a:ext uri="{0D108BD9-81ED-4DB2-BD59-A6C34878D82A}">
                    <a16:rowId xmlns:a16="http://schemas.microsoft.com/office/drawing/2014/main" val="1268849735"/>
                  </a:ext>
                </a:extLst>
              </a:tr>
            </a:tbl>
          </a:graphicData>
        </a:graphic>
      </p:graphicFrame>
      <p:pic>
        <p:nvPicPr>
          <p:cNvPr id="6" name="Video 5">
            <a:hlinkClick r:id="" action="ppaction://media"/>
            <a:extLst>
              <a:ext uri="{FF2B5EF4-FFF2-40B4-BE49-F238E27FC236}">
                <a16:creationId xmlns:a16="http://schemas.microsoft.com/office/drawing/2014/main" id="{AA5B0333-BF89-9815-4A0E-758EFD61CFA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02"/>
    </mc:Choice>
    <mc:Fallback>
      <p:transition spd="slow" advTm="1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3437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636777"/>
            <a:ext cx="10820400" cy="4024125"/>
          </a:xfrm>
          <a:prstGeom prst="rect">
            <a:avLst/>
          </a:prstGeom>
          <a:noFill/>
          <a:ln>
            <a:noFill/>
          </a:ln>
        </p:spPr>
        <p:txBody>
          <a:bodyPr spcFirstLastPara="1" wrap="square" lIns="91425" tIns="45700" rIns="91425" bIns="45700" anchor="t" anchorCtr="0">
            <a:normAutofit lnSpcReduction="10000"/>
          </a:bodyPr>
          <a:lstStyle/>
          <a:p>
            <a:pPr marL="285750" indent="-285750">
              <a:buSzPts val="1600"/>
            </a:pPr>
            <a:r>
              <a:rPr lang="en-US" sz="1600" dirty="0"/>
              <a:t>Encryption at Rest</a:t>
            </a:r>
          </a:p>
          <a:p>
            <a:pPr marL="742950" lvl="1" indent="-285750">
              <a:buSzPts val="1600"/>
            </a:pPr>
            <a:r>
              <a:rPr lang="en-US" sz="1200" dirty="0"/>
              <a:t>Protects data stored on physical media by converting it into a secure format that is unreadable without the appropriate decryption key.</a:t>
            </a:r>
          </a:p>
          <a:p>
            <a:pPr marL="742950" lvl="1" indent="-285750">
              <a:buSzPts val="1600"/>
            </a:pPr>
            <a:r>
              <a:rPr lang="en-US" sz="1200" dirty="0"/>
              <a:t>It is used through disk encryption, database encryption and file-level encryption.</a:t>
            </a:r>
          </a:p>
          <a:p>
            <a:pPr marL="742950" lvl="1" indent="-285750">
              <a:buSzPts val="1600"/>
            </a:pPr>
            <a:r>
              <a:rPr lang="en-US" sz="1100" dirty="0"/>
              <a:t>Applies to any stored sensitive data to mitigate the risk of data breaches resulting from unauthorized physical or network access.</a:t>
            </a:r>
          </a:p>
          <a:p>
            <a:pPr marL="742950" lvl="1" indent="-285750">
              <a:buSzPts val="1600"/>
            </a:pPr>
            <a:endParaRPr lang="en-US" sz="1100" dirty="0"/>
          </a:p>
          <a:p>
            <a:pPr marL="285750" indent="-285750">
              <a:buSzPts val="1600"/>
            </a:pPr>
            <a:r>
              <a:rPr lang="en-US" sz="1600" dirty="0"/>
              <a:t>Encryption in Flight</a:t>
            </a:r>
          </a:p>
          <a:p>
            <a:pPr marL="742950" lvl="1" indent="-285750">
              <a:buSzPts val="1600"/>
            </a:pPr>
            <a:r>
              <a:rPr lang="en-US" sz="1200" dirty="0"/>
              <a:t>Secures data as it moves across networks using protocols such as TLS/SSL.</a:t>
            </a:r>
          </a:p>
          <a:p>
            <a:pPr marL="742950" lvl="1" indent="-285750">
              <a:buSzPts val="1600"/>
            </a:pPr>
            <a:r>
              <a:rPr lang="en-US" sz="1200" dirty="0"/>
              <a:t>It is used through HTTPS, VPNs, secure email.</a:t>
            </a:r>
          </a:p>
          <a:p>
            <a:pPr marL="742950" lvl="1" indent="-285750">
              <a:buSzPts val="1600"/>
            </a:pPr>
            <a:r>
              <a:rPr lang="en-US" sz="1200" dirty="0"/>
              <a:t>This policy ensures that data sent between clients, servers, or across distributed systems is protected from interception or tampering during transmission.</a:t>
            </a:r>
          </a:p>
          <a:p>
            <a:pPr marL="742950" lvl="1" indent="-285750">
              <a:buSzPts val="1600"/>
            </a:pPr>
            <a:endParaRPr lang="en-US" sz="1200" dirty="0"/>
          </a:p>
          <a:p>
            <a:pPr marL="285750" indent="-285750">
              <a:buSzPts val="1600"/>
            </a:pPr>
            <a:r>
              <a:rPr lang="en-US" sz="1600" dirty="0"/>
              <a:t>Encryption in Use</a:t>
            </a:r>
          </a:p>
          <a:p>
            <a:pPr marL="742950" lvl="1" indent="-285750">
              <a:buSzPts val="1600"/>
            </a:pPr>
            <a:r>
              <a:rPr lang="en-US" sz="1200" dirty="0"/>
              <a:t>Protects data while it is being processed using techniques like homomorphic encryption or secure enclaves.</a:t>
            </a:r>
          </a:p>
          <a:p>
            <a:pPr marL="742950" lvl="1" indent="-285750">
              <a:buSzPts val="1600"/>
            </a:pPr>
            <a:r>
              <a:rPr lang="en-US" sz="1200" dirty="0"/>
              <a:t>It is used by processing sensitive data in secure enclaves, performing computations on encrypted data.</a:t>
            </a:r>
          </a:p>
          <a:p>
            <a:pPr marL="742950" lvl="1" indent="-285750">
              <a:buSzPts val="1600"/>
            </a:pPr>
            <a:r>
              <a:rPr lang="en-US" sz="1200" dirty="0"/>
              <a:t>It applies because it minimizes exposure of sensitive data during processing, ensuring that even if an application or system is compromised, the data being used is not readily accessible in plaintext.</a:t>
            </a:r>
            <a:endParaRPr sz="1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4BB83153-95E9-8F51-F92C-99DD85B9A9F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18"/>
    </mc:Choice>
    <mc:Fallback>
      <p:transition spd="slow" advTm="2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8E2459F4-B3F9-513A-8B4C-D3449FEEA7DB}"/>
              </a:ext>
            </a:extLst>
          </p:cNvPr>
          <p:cNvGraphicFramePr>
            <a:graphicFrameLocks noGrp="1"/>
          </p:cNvGraphicFramePr>
          <p:nvPr>
            <p:extLst>
              <p:ext uri="{D42A27DB-BD31-4B8C-83A1-F6EECF244321}">
                <p14:modId xmlns:p14="http://schemas.microsoft.com/office/powerpoint/2010/main" val="3335280259"/>
              </p:ext>
            </p:extLst>
          </p:nvPr>
        </p:nvGraphicFramePr>
        <p:xfrm>
          <a:off x="2032000" y="2090254"/>
          <a:ext cx="8128000" cy="4297680"/>
        </p:xfrm>
        <a:graphic>
          <a:graphicData uri="http://schemas.openxmlformats.org/drawingml/2006/table">
            <a:tbl>
              <a:tblPr firstRow="1" bandRow="1">
                <a:tableStyleId>{802198C4-3087-4945-87E3-76CBB3509B7E}</a:tableStyleId>
              </a:tblPr>
              <a:tblGrid>
                <a:gridCol w="2032000">
                  <a:extLst>
                    <a:ext uri="{9D8B030D-6E8A-4147-A177-3AD203B41FA5}">
                      <a16:colId xmlns:a16="http://schemas.microsoft.com/office/drawing/2014/main" val="835443876"/>
                    </a:ext>
                  </a:extLst>
                </a:gridCol>
                <a:gridCol w="2032000">
                  <a:extLst>
                    <a:ext uri="{9D8B030D-6E8A-4147-A177-3AD203B41FA5}">
                      <a16:colId xmlns:a16="http://schemas.microsoft.com/office/drawing/2014/main" val="2003459686"/>
                    </a:ext>
                  </a:extLst>
                </a:gridCol>
                <a:gridCol w="2032000">
                  <a:extLst>
                    <a:ext uri="{9D8B030D-6E8A-4147-A177-3AD203B41FA5}">
                      <a16:colId xmlns:a16="http://schemas.microsoft.com/office/drawing/2014/main" val="576996944"/>
                    </a:ext>
                  </a:extLst>
                </a:gridCol>
                <a:gridCol w="2032000">
                  <a:extLst>
                    <a:ext uri="{9D8B030D-6E8A-4147-A177-3AD203B41FA5}">
                      <a16:colId xmlns:a16="http://schemas.microsoft.com/office/drawing/2014/main" val="3442246270"/>
                    </a:ext>
                  </a:extLst>
                </a:gridCol>
              </a:tblGrid>
              <a:tr h="370840">
                <a:tc>
                  <a:txBody>
                    <a:bodyPr/>
                    <a:lstStyle/>
                    <a:p>
                      <a:r>
                        <a:rPr lang="en-US" dirty="0">
                          <a:solidFill>
                            <a:schemeClr val="bg1"/>
                          </a:solidFill>
                        </a:rPr>
                        <a:t>Element</a:t>
                      </a:r>
                    </a:p>
                  </a:txBody>
                  <a:tcPr/>
                </a:tc>
                <a:tc>
                  <a:txBody>
                    <a:bodyPr/>
                    <a:lstStyle/>
                    <a:p>
                      <a:r>
                        <a:rPr lang="en-US" dirty="0">
                          <a:solidFill>
                            <a:schemeClr val="bg1"/>
                          </a:solidFill>
                        </a:rPr>
                        <a:t>Description</a:t>
                      </a:r>
                    </a:p>
                  </a:txBody>
                  <a:tcPr/>
                </a:tc>
                <a:tc>
                  <a:txBody>
                    <a:bodyPr/>
                    <a:lstStyle/>
                    <a:p>
                      <a:r>
                        <a:rPr lang="en-US" dirty="0">
                          <a:solidFill>
                            <a:schemeClr val="bg1"/>
                          </a:solidFill>
                        </a:rPr>
                        <a:t>How it is Used</a:t>
                      </a:r>
                    </a:p>
                  </a:txBody>
                  <a:tcPr/>
                </a:tc>
                <a:tc>
                  <a:txBody>
                    <a:bodyPr/>
                    <a:lstStyle/>
                    <a:p>
                      <a:r>
                        <a:rPr lang="en-US" dirty="0">
                          <a:solidFill>
                            <a:schemeClr val="bg1"/>
                          </a:solidFill>
                        </a:rPr>
                        <a:t>Why and When the Policy Applies</a:t>
                      </a:r>
                    </a:p>
                  </a:txBody>
                  <a:tcPr/>
                </a:tc>
                <a:extLst>
                  <a:ext uri="{0D108BD9-81ED-4DB2-BD59-A6C34878D82A}">
                    <a16:rowId xmlns:a16="http://schemas.microsoft.com/office/drawing/2014/main" val="2550637986"/>
                  </a:ext>
                </a:extLst>
              </a:tr>
              <a:tr h="370840">
                <a:tc>
                  <a:txBody>
                    <a:bodyPr/>
                    <a:lstStyle/>
                    <a:p>
                      <a:r>
                        <a:rPr lang="en-US" sz="1000" dirty="0">
                          <a:solidFill>
                            <a:schemeClr val="bg1"/>
                          </a:solidFill>
                        </a:rPr>
                        <a:t>Authentication</a:t>
                      </a:r>
                    </a:p>
                  </a:txBody>
                  <a:tcPr/>
                </a:tc>
                <a:tc>
                  <a:txBody>
                    <a:bodyPr/>
                    <a:lstStyle/>
                    <a:p>
                      <a:r>
                        <a:rPr lang="en-US" sz="1000" dirty="0">
                          <a:solidFill>
                            <a:schemeClr val="bg1"/>
                          </a:solidFill>
                        </a:rPr>
                        <a:t>Verifies the identity of a user or system.</a:t>
                      </a:r>
                    </a:p>
                  </a:txBody>
                  <a:tcPr/>
                </a:tc>
                <a:tc>
                  <a:txBody>
                    <a:bodyPr/>
                    <a:lstStyle/>
                    <a:p>
                      <a:r>
                        <a:rPr lang="en-US" sz="1000" dirty="0">
                          <a:solidFill>
                            <a:schemeClr val="bg1"/>
                          </a:solidFill>
                        </a:rPr>
                        <a:t>Multi-factor authentication, strong passwords, biometrics.</a:t>
                      </a:r>
                    </a:p>
                  </a:txBody>
                  <a:tcPr/>
                </a:tc>
                <a:tc>
                  <a:txBody>
                    <a:bodyPr/>
                    <a:lstStyle/>
                    <a:p>
                      <a:r>
                        <a:rPr lang="en-US" sz="1000" dirty="0">
                          <a:solidFill>
                            <a:schemeClr val="bg1"/>
                          </a:solidFill>
                        </a:rPr>
                        <a:t>Mandates robust authentication mechanisms to ensure that only authorized individuals can access systems. This is vital for protecting user logins and preventing unauthorized access.</a:t>
                      </a:r>
                    </a:p>
                  </a:txBody>
                  <a:tcPr/>
                </a:tc>
                <a:extLst>
                  <a:ext uri="{0D108BD9-81ED-4DB2-BD59-A6C34878D82A}">
                    <a16:rowId xmlns:a16="http://schemas.microsoft.com/office/drawing/2014/main" val="925143773"/>
                  </a:ext>
                </a:extLst>
              </a:tr>
              <a:tr h="370840">
                <a:tc>
                  <a:txBody>
                    <a:bodyPr/>
                    <a:lstStyle/>
                    <a:p>
                      <a:r>
                        <a:rPr lang="en-US" sz="1000" dirty="0">
                          <a:solidFill>
                            <a:schemeClr val="bg1"/>
                          </a:solidFill>
                        </a:rPr>
                        <a:t>Authorization</a:t>
                      </a:r>
                    </a:p>
                  </a:txBody>
                  <a:tcPr/>
                </a:tc>
                <a:tc>
                  <a:txBody>
                    <a:bodyPr/>
                    <a:lstStyle/>
                    <a:p>
                      <a:r>
                        <a:rPr lang="en-US" sz="1000" dirty="0">
                          <a:solidFill>
                            <a:schemeClr val="bg1"/>
                          </a:solidFill>
                        </a:rPr>
                        <a:t>Determines the level of access and permissions an authenticated user has within a system.</a:t>
                      </a:r>
                    </a:p>
                  </a:txBody>
                  <a:tcPr/>
                </a:tc>
                <a:tc>
                  <a:txBody>
                    <a:bodyPr/>
                    <a:lstStyle/>
                    <a:p>
                      <a:r>
                        <a:rPr lang="en-US" sz="1000" dirty="0">
                          <a:solidFill>
                            <a:schemeClr val="bg1"/>
                          </a:solidFill>
                        </a:rPr>
                        <a:t>Role-based access control, access control lists.</a:t>
                      </a:r>
                    </a:p>
                  </a:txBody>
                  <a:tcPr/>
                </a:tc>
                <a:tc>
                  <a:txBody>
                    <a:bodyPr/>
                    <a:lstStyle/>
                    <a:p>
                      <a:r>
                        <a:rPr lang="en-US" sz="1000" dirty="0">
                          <a:solidFill>
                            <a:schemeClr val="bg1"/>
                          </a:solidFill>
                        </a:rPr>
                        <a:t>Enforces strict authorization policies to ensure that users can perform only those actions that are essential for their role. This controls changes to databases, the addition of new users, and restricts access to sensitive files or system functions.</a:t>
                      </a:r>
                    </a:p>
                  </a:txBody>
                  <a:tcPr/>
                </a:tc>
                <a:extLst>
                  <a:ext uri="{0D108BD9-81ED-4DB2-BD59-A6C34878D82A}">
                    <a16:rowId xmlns:a16="http://schemas.microsoft.com/office/drawing/2014/main" val="2133853712"/>
                  </a:ext>
                </a:extLst>
              </a:tr>
              <a:tr h="370840">
                <a:tc>
                  <a:txBody>
                    <a:bodyPr/>
                    <a:lstStyle/>
                    <a:p>
                      <a:r>
                        <a:rPr lang="en-US" sz="1000" dirty="0">
                          <a:solidFill>
                            <a:schemeClr val="bg1"/>
                          </a:solidFill>
                        </a:rPr>
                        <a:t>Accounting</a:t>
                      </a:r>
                    </a:p>
                  </a:txBody>
                  <a:tcPr/>
                </a:tc>
                <a:tc>
                  <a:txBody>
                    <a:bodyPr/>
                    <a:lstStyle/>
                    <a:p>
                      <a:r>
                        <a:rPr lang="en-US" sz="1000" dirty="0">
                          <a:solidFill>
                            <a:schemeClr val="bg1"/>
                          </a:solidFill>
                        </a:rPr>
                        <a:t>Tracks and records user activities, changes, and access within the system.</a:t>
                      </a:r>
                    </a:p>
                  </a:txBody>
                  <a:tcPr/>
                </a:tc>
                <a:tc>
                  <a:txBody>
                    <a:bodyPr/>
                    <a:lstStyle/>
                    <a:p>
                      <a:r>
                        <a:rPr lang="en-US" sz="1000" dirty="0">
                          <a:solidFill>
                            <a:schemeClr val="bg1"/>
                          </a:solidFill>
                        </a:rPr>
                        <a:t>Audit logs, security information and event management (SIEM) systems.</a:t>
                      </a:r>
                    </a:p>
                  </a:txBody>
                  <a:tcPr/>
                </a:tc>
                <a:tc>
                  <a:txBody>
                    <a:bodyPr/>
                    <a:lstStyle/>
                    <a:p>
                      <a:r>
                        <a:rPr lang="en-US" sz="1000" dirty="0">
                          <a:solidFill>
                            <a:schemeClr val="bg1"/>
                          </a:solidFill>
                        </a:rPr>
                        <a:t>Requires comprehensive logging and audit trails for all key actions, such as file accesses, modifications, logins, and changes to user privileges. This ensures traceability, supports incident investigations, and helps maintain accountability across the system.</a:t>
                      </a:r>
                    </a:p>
                  </a:txBody>
                  <a:tcPr/>
                </a:tc>
                <a:extLst>
                  <a:ext uri="{0D108BD9-81ED-4DB2-BD59-A6C34878D82A}">
                    <a16:rowId xmlns:a16="http://schemas.microsoft.com/office/drawing/2014/main" val="3781999932"/>
                  </a:ext>
                </a:extLst>
              </a:tr>
            </a:tbl>
          </a:graphicData>
        </a:graphic>
      </p:graphicFrame>
      <p:pic>
        <p:nvPicPr>
          <p:cNvPr id="3" name="Video 2">
            <a:hlinkClick r:id="" action="ppaction://media"/>
            <a:extLst>
              <a:ext uri="{FF2B5EF4-FFF2-40B4-BE49-F238E27FC236}">
                <a16:creationId xmlns:a16="http://schemas.microsoft.com/office/drawing/2014/main" id="{6B3CA03D-C9D2-113E-84A6-CC91021FE8F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77"/>
    </mc:Choice>
    <mc:Fallback>
      <p:transition spd="slow" advTm="24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16774" y="26164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169922"/>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 </a:t>
            </a:r>
            <a:r>
              <a:rPr lang="en-US" dirty="0" err="1"/>
              <a:t>AccessWithinBounds</a:t>
            </a:r>
            <a:endParaRPr lang="en-US" dirty="0"/>
          </a:p>
          <a:p>
            <a:pPr marL="342900"/>
            <a:r>
              <a:rPr lang="en-US" dirty="0"/>
              <a:t>To verify that accessing an element within the bounds of the collection does not throw an exception.</a:t>
            </a:r>
          </a:p>
          <a:p>
            <a:pPr marL="342900"/>
            <a:r>
              <a:rPr lang="en-US" dirty="0"/>
              <a:t>Helps to consider edge cases, such as accessing the first and last elements.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10;&#10;AI-generated content may be incorrect.">
            <a:extLst>
              <a:ext uri="{FF2B5EF4-FFF2-40B4-BE49-F238E27FC236}">
                <a16:creationId xmlns:a16="http://schemas.microsoft.com/office/drawing/2014/main" id="{8BC996E3-0AEC-BC9F-6CE2-DC496AB75FD1}"/>
              </a:ext>
            </a:extLst>
          </p:cNvPr>
          <p:cNvPicPr>
            <a:picLocks noChangeAspect="1"/>
          </p:cNvPicPr>
          <p:nvPr/>
        </p:nvPicPr>
        <p:blipFill>
          <a:blip r:embed="rId7"/>
          <a:stretch>
            <a:fillRect/>
          </a:stretch>
        </p:blipFill>
        <p:spPr>
          <a:xfrm>
            <a:off x="2895600" y="3500432"/>
            <a:ext cx="5542051" cy="3089319"/>
          </a:xfrm>
          <a:prstGeom prst="rect">
            <a:avLst/>
          </a:prstGeom>
        </p:spPr>
      </p:pic>
      <p:pic>
        <p:nvPicPr>
          <p:cNvPr id="4" name="Video 3">
            <a:hlinkClick r:id="" action="ppaction://media"/>
            <a:extLst>
              <a:ext uri="{FF2B5EF4-FFF2-40B4-BE49-F238E27FC236}">
                <a16:creationId xmlns:a16="http://schemas.microsoft.com/office/drawing/2014/main" id="{E4A69A8E-B8BA-C346-C4E9-00E27C86419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53"/>
    </mc:Choice>
    <mc:Fallback>
      <p:transition spd="slow" advTm="24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40BA-3D76-1D76-3831-B7BF4C05315B}"/>
              </a:ext>
            </a:extLst>
          </p:cNvPr>
          <p:cNvSpPr>
            <a:spLocks noGrp="1"/>
          </p:cNvSpPr>
          <p:nvPr>
            <p:ph type="title"/>
          </p:nvPr>
        </p:nvSpPr>
        <p:spPr>
          <a:xfrm>
            <a:off x="2895600" y="764373"/>
            <a:ext cx="8610600" cy="1293028"/>
          </a:xfrm>
        </p:spPr>
        <p:txBody>
          <a:bodyPr wrap="square" anchor="ctr">
            <a:normAutofit/>
          </a:bodyPr>
          <a:lstStyle/>
          <a:p>
            <a:r>
              <a:rPr lang="en-US" dirty="0"/>
              <a:t>Unit Testing	</a:t>
            </a:r>
          </a:p>
        </p:txBody>
      </p:sp>
      <p:sp>
        <p:nvSpPr>
          <p:cNvPr id="3" name="Text Placeholder 2">
            <a:extLst>
              <a:ext uri="{FF2B5EF4-FFF2-40B4-BE49-F238E27FC236}">
                <a16:creationId xmlns:a16="http://schemas.microsoft.com/office/drawing/2014/main" id="{FDC29CD7-ADD0-8CFF-1694-6F98D4600578}"/>
              </a:ext>
            </a:extLst>
          </p:cNvPr>
          <p:cNvSpPr>
            <a:spLocks noGrp="1"/>
          </p:cNvSpPr>
          <p:nvPr>
            <p:ph type="body" idx="4294967295"/>
          </p:nvPr>
        </p:nvSpPr>
        <p:spPr>
          <a:xfrm>
            <a:off x="456413" y="1073619"/>
            <a:ext cx="6308558" cy="4352544"/>
          </a:xfrm>
        </p:spPr>
        <p:txBody>
          <a:bodyPr anchor="t">
            <a:normAutofit/>
          </a:bodyPr>
          <a:lstStyle/>
          <a:p>
            <a:pPr marL="114300" indent="0" algn="r">
              <a:spcBef>
                <a:spcPts val="0"/>
              </a:spcBef>
              <a:spcAft>
                <a:spcPts val="600"/>
              </a:spcAft>
              <a:buClr>
                <a:srgbClr val="000000"/>
              </a:buClr>
              <a:buFont typeface="Arial"/>
              <a:buNone/>
            </a:pPr>
            <a:r>
              <a:rPr lang="en-US" b="0" i="0" u="none" strike="noStrike" cap="none" dirty="0">
                <a:solidFill>
                  <a:schemeClr val="bg1"/>
                </a:solidFill>
              </a:rPr>
              <a:t>Unit Test – </a:t>
            </a:r>
            <a:r>
              <a:rPr lang="en-US" b="0" i="0" u="none" strike="noStrike" cap="none" dirty="0" err="1">
                <a:solidFill>
                  <a:schemeClr val="bg1"/>
                </a:solidFill>
              </a:rPr>
              <a:t>AccessOutOfBounds</a:t>
            </a:r>
            <a:endParaRPr lang="en-US" b="0" i="0" u="none" strike="noStrike" cap="none" dirty="0">
              <a:solidFill>
                <a:schemeClr val="bg1"/>
              </a:solidFill>
            </a:endParaRPr>
          </a:p>
          <a:p>
            <a:pPr algn="r">
              <a:spcBef>
                <a:spcPts val="0"/>
              </a:spcBef>
              <a:spcAft>
                <a:spcPts val="600"/>
              </a:spcAft>
              <a:buClr>
                <a:srgbClr val="000000"/>
              </a:buClr>
            </a:pPr>
            <a:r>
              <a:rPr lang="en-US" b="0" i="0" u="none" strike="noStrike" cap="none" dirty="0">
                <a:solidFill>
                  <a:schemeClr val="bg1"/>
                </a:solidFill>
              </a:rPr>
              <a:t>To verify that accessing an element out of bounds throws an std::</a:t>
            </a:r>
            <a:r>
              <a:rPr lang="en-US" b="0" i="0" u="none" strike="noStrike" cap="none" dirty="0" err="1">
                <a:solidFill>
                  <a:schemeClr val="bg1"/>
                </a:solidFill>
              </a:rPr>
              <a:t>out_of_range</a:t>
            </a:r>
            <a:r>
              <a:rPr lang="en-US" b="0" i="0" u="none" strike="noStrike" cap="none" dirty="0">
                <a:solidFill>
                  <a:schemeClr val="bg1"/>
                </a:solidFill>
              </a:rPr>
              <a:t> exception</a:t>
            </a:r>
            <a:r>
              <a:rPr lang="en-US" b="0" i="0" u="none" strike="noStrike" cap="none" dirty="0"/>
              <a:t>.</a:t>
            </a:r>
          </a:p>
        </p:txBody>
      </p:sp>
      <p:pic>
        <p:nvPicPr>
          <p:cNvPr id="10" name="Picture 9" descr="A screenshot of a computer&#10;&#10;AI-generated content may be incorrect.">
            <a:extLst>
              <a:ext uri="{FF2B5EF4-FFF2-40B4-BE49-F238E27FC236}">
                <a16:creationId xmlns:a16="http://schemas.microsoft.com/office/drawing/2014/main" id="{22385F93-7C2F-CC07-B314-AC1CEBA4571B}"/>
              </a:ext>
            </a:extLst>
          </p:cNvPr>
          <p:cNvPicPr>
            <a:picLocks noChangeAspect="1"/>
          </p:cNvPicPr>
          <p:nvPr/>
        </p:nvPicPr>
        <p:blipFill>
          <a:blip r:embed="rId4"/>
          <a:stretch>
            <a:fillRect/>
          </a:stretch>
        </p:blipFill>
        <p:spPr>
          <a:xfrm>
            <a:off x="456412" y="2536829"/>
            <a:ext cx="9361355" cy="4035859"/>
          </a:xfrm>
          <a:prstGeom prst="rect">
            <a:avLst/>
          </a:prstGeom>
        </p:spPr>
      </p:pic>
      <p:sp>
        <p:nvSpPr>
          <p:cNvPr id="4" name="TextBox 3">
            <a:extLst>
              <a:ext uri="{FF2B5EF4-FFF2-40B4-BE49-F238E27FC236}">
                <a16:creationId xmlns:a16="http://schemas.microsoft.com/office/drawing/2014/main" id="{0CCCACD6-3CCA-9532-1F0F-3ABBE6814120}"/>
              </a:ext>
            </a:extLst>
          </p:cNvPr>
          <p:cNvSpPr txBox="1"/>
          <p:nvPr/>
        </p:nvSpPr>
        <p:spPr>
          <a:xfrm>
            <a:off x="10181107" y="2532964"/>
            <a:ext cx="1554480" cy="1384995"/>
          </a:xfrm>
          <a:prstGeom prst="rect">
            <a:avLst/>
          </a:prstGeom>
          <a:noFill/>
        </p:spPr>
        <p:txBody>
          <a:bodyPr wrap="square" rtlCol="0">
            <a:spAutoFit/>
          </a:bodyPr>
          <a:lstStyle/>
          <a:p>
            <a:r>
              <a:rPr lang="en-US" dirty="0">
                <a:solidFill>
                  <a:schemeClr val="bg1"/>
                </a:solidFill>
              </a:rPr>
              <a:t>Consider edge cases like accessing an index one position beyond the valid range.</a:t>
            </a:r>
          </a:p>
        </p:txBody>
      </p:sp>
      <p:pic>
        <p:nvPicPr>
          <p:cNvPr id="6" name="Video 5">
            <a:hlinkClick r:id="" action="ppaction://media"/>
            <a:extLst>
              <a:ext uri="{FF2B5EF4-FFF2-40B4-BE49-F238E27FC236}">
                <a16:creationId xmlns:a16="http://schemas.microsoft.com/office/drawing/2014/main" id="{4D4FFB34-60FE-658B-1CA3-CFF8D152DFC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5972638"/>
      </p:ext>
    </p:extLst>
  </p:cSld>
  <p:clrMapOvr>
    <a:masterClrMapping/>
  </p:clrMapOvr>
  <mc:AlternateContent xmlns:mc="http://schemas.openxmlformats.org/markup-compatibility/2006">
    <mc:Choice xmlns:p14="http://schemas.microsoft.com/office/powerpoint/2010/main" Requires="p14">
      <p:transition spd="slow" p14:dur="2000" advTm="32636"/>
    </mc:Choice>
    <mc:Fallback>
      <p:transition spd="slow" advTm="3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374</TotalTime>
  <Words>1351</Words>
  <Application>Microsoft Office PowerPoint</Application>
  <PresentationFormat>Widescreen</PresentationFormat>
  <Paragraphs>253</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Courier New</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Schatzl, John</cp:lastModifiedBy>
  <cp:revision>20</cp:revision>
  <dcterms:created xsi:type="dcterms:W3CDTF">2020-08-19T17:59:24Z</dcterms:created>
  <dcterms:modified xsi:type="dcterms:W3CDTF">2025-03-02T22:40:48Z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